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256" r:id="rId2"/>
    <p:sldId id="259" r:id="rId3"/>
    <p:sldId id="323" r:id="rId4"/>
    <p:sldId id="322" r:id="rId5"/>
    <p:sldId id="324" r:id="rId6"/>
    <p:sldId id="325" r:id="rId7"/>
    <p:sldId id="373" r:id="rId8"/>
    <p:sldId id="330" r:id="rId9"/>
    <p:sldId id="374" r:id="rId10"/>
    <p:sldId id="326" r:id="rId11"/>
    <p:sldId id="263" r:id="rId12"/>
    <p:sldId id="368" r:id="rId13"/>
    <p:sldId id="321" r:id="rId14"/>
    <p:sldId id="262" r:id="rId15"/>
    <p:sldId id="352" r:id="rId16"/>
    <p:sldId id="264" r:id="rId17"/>
    <p:sldId id="268" r:id="rId18"/>
    <p:sldId id="331" r:id="rId19"/>
    <p:sldId id="317" r:id="rId20"/>
    <p:sldId id="318" r:id="rId21"/>
    <p:sldId id="319" r:id="rId22"/>
    <p:sldId id="320" r:id="rId23"/>
    <p:sldId id="267" r:id="rId24"/>
    <p:sldId id="274" r:id="rId25"/>
    <p:sldId id="285" r:id="rId26"/>
    <p:sldId id="369" r:id="rId27"/>
    <p:sldId id="370" r:id="rId28"/>
    <p:sldId id="371" r:id="rId29"/>
    <p:sldId id="372" r:id="rId30"/>
    <p:sldId id="380" r:id="rId31"/>
    <p:sldId id="381" r:id="rId32"/>
    <p:sldId id="382" r:id="rId33"/>
    <p:sldId id="334" r:id="rId34"/>
    <p:sldId id="335" r:id="rId35"/>
    <p:sldId id="280" r:id="rId36"/>
    <p:sldId id="336" r:id="rId37"/>
    <p:sldId id="337" r:id="rId38"/>
    <p:sldId id="338" r:id="rId39"/>
    <p:sldId id="339" r:id="rId40"/>
    <p:sldId id="341" r:id="rId41"/>
    <p:sldId id="398" r:id="rId42"/>
    <p:sldId id="393" r:id="rId43"/>
    <p:sldId id="394" r:id="rId44"/>
    <p:sldId id="395" r:id="rId45"/>
    <p:sldId id="396" r:id="rId46"/>
    <p:sldId id="397" r:id="rId47"/>
    <p:sldId id="281" r:id="rId48"/>
    <p:sldId id="282" r:id="rId49"/>
    <p:sldId id="348" r:id="rId50"/>
    <p:sldId id="288" r:id="rId51"/>
    <p:sldId id="353" r:id="rId52"/>
    <p:sldId id="357" r:id="rId53"/>
    <p:sldId id="358" r:id="rId54"/>
    <p:sldId id="359" r:id="rId55"/>
    <p:sldId id="360" r:id="rId56"/>
    <p:sldId id="354" r:id="rId57"/>
    <p:sldId id="355" r:id="rId58"/>
    <p:sldId id="361" r:id="rId59"/>
    <p:sldId id="362" r:id="rId60"/>
    <p:sldId id="363" r:id="rId61"/>
    <p:sldId id="286" r:id="rId62"/>
    <p:sldId id="287" r:id="rId63"/>
    <p:sldId id="289" r:id="rId64"/>
    <p:sldId id="290" r:id="rId65"/>
    <p:sldId id="291" r:id="rId66"/>
    <p:sldId id="292" r:id="rId67"/>
    <p:sldId id="293" r:id="rId68"/>
    <p:sldId id="377" r:id="rId69"/>
    <p:sldId id="378" r:id="rId70"/>
    <p:sldId id="379" r:id="rId71"/>
    <p:sldId id="295" r:id="rId72"/>
    <p:sldId id="296" r:id="rId73"/>
    <p:sldId id="297" r:id="rId74"/>
    <p:sldId id="298" r:id="rId75"/>
    <p:sldId id="299" r:id="rId76"/>
    <p:sldId id="300" r:id="rId77"/>
    <p:sldId id="301" r:id="rId78"/>
    <p:sldId id="302" r:id="rId79"/>
    <p:sldId id="303" r:id="rId80"/>
    <p:sldId id="399" r:id="rId81"/>
    <p:sldId id="400" r:id="rId82"/>
    <p:sldId id="401" r:id="rId83"/>
    <p:sldId id="402" r:id="rId84"/>
    <p:sldId id="403" r:id="rId85"/>
    <p:sldId id="404" r:id="rId86"/>
    <p:sldId id="304" r:id="rId87"/>
    <p:sldId id="305" r:id="rId88"/>
    <p:sldId id="306" r:id="rId89"/>
    <p:sldId id="307" r:id="rId90"/>
    <p:sldId id="308" r:id="rId91"/>
    <p:sldId id="309" r:id="rId92"/>
    <p:sldId id="327" r:id="rId93"/>
    <p:sldId id="364" r:id="rId94"/>
    <p:sldId id="365" r:id="rId95"/>
    <p:sldId id="366" r:id="rId96"/>
    <p:sldId id="367" r:id="rId97"/>
    <p:sldId id="390" r:id="rId98"/>
    <p:sldId id="391" r:id="rId99"/>
    <p:sldId id="392" r:id="rId100"/>
    <p:sldId id="383" r:id="rId101"/>
    <p:sldId id="384" r:id="rId102"/>
    <p:sldId id="385" r:id="rId103"/>
    <p:sldId id="386" r:id="rId104"/>
    <p:sldId id="387" r:id="rId105"/>
    <p:sldId id="388" r:id="rId106"/>
    <p:sldId id="389" r:id="rId107"/>
    <p:sldId id="310" r:id="rId108"/>
    <p:sldId id="311" r:id="rId109"/>
    <p:sldId id="312" r:id="rId110"/>
    <p:sldId id="313" r:id="rId111"/>
    <p:sldId id="332" r:id="rId112"/>
    <p:sldId id="333" r:id="rId11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61"/>
    <p:restoredTop sz="78292"/>
  </p:normalViewPr>
  <p:slideViewPr>
    <p:cSldViewPr>
      <p:cViewPr varScale="1">
        <p:scale>
          <a:sx n="85" d="100"/>
          <a:sy n="85" d="100"/>
        </p:scale>
        <p:origin x="1336"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notesMaster" Target="notesMasters/notes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4F80E-C32A-499A-A8A5-26E63CDA96B0}"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zh-CN" altLang="en-US"/>
        </a:p>
      </dgm:t>
    </dgm:pt>
    <dgm:pt modelId="{0B65A83A-BCFD-4E1E-8A5D-A783768ABF24}">
      <dgm:prSet phldrT="[文本]"/>
      <dgm:spPr/>
      <dgm:t>
        <a:bodyPr/>
        <a:lstStyle/>
        <a:p>
          <a:r>
            <a:rPr lang="zh-CN" altLang="en-US" dirty="0" smtClean="0"/>
            <a:t>定密权</a:t>
          </a:r>
          <a:endParaRPr lang="zh-CN" altLang="en-US" dirty="0"/>
        </a:p>
      </dgm:t>
    </dgm:pt>
    <dgm:pt modelId="{8C6EAF9E-5F5C-4723-B68A-AD877A228365}" type="parTrans" cxnId="{37B0CE3F-8040-4E95-9DDC-3B9FE12E3DB0}">
      <dgm:prSet/>
      <dgm:spPr/>
      <dgm:t>
        <a:bodyPr/>
        <a:lstStyle/>
        <a:p>
          <a:endParaRPr lang="zh-CN" altLang="en-US"/>
        </a:p>
      </dgm:t>
    </dgm:pt>
    <dgm:pt modelId="{DC779F28-E226-413B-A5F8-FF83680DC9B5}" type="sibTrans" cxnId="{37B0CE3F-8040-4E95-9DDC-3B9FE12E3DB0}">
      <dgm:prSet/>
      <dgm:spPr/>
      <dgm:t>
        <a:bodyPr/>
        <a:lstStyle/>
        <a:p>
          <a:endParaRPr lang="zh-CN" altLang="en-US"/>
        </a:p>
      </dgm:t>
    </dgm:pt>
    <dgm:pt modelId="{492904E7-04C1-455F-AFC5-5E0093B28BAD}">
      <dgm:prSet phldrT="[文本]"/>
      <dgm:spPr/>
      <dgm:t>
        <a:bodyPr/>
        <a:lstStyle/>
        <a:p>
          <a:r>
            <a:rPr lang="zh-CN" altLang="en-US" dirty="0" smtClean="0"/>
            <a:t>定密主体</a:t>
          </a:r>
          <a:endParaRPr lang="zh-CN" altLang="en-US" dirty="0"/>
        </a:p>
      </dgm:t>
    </dgm:pt>
    <dgm:pt modelId="{07DBAEDD-0175-43CA-B192-E0CB8BBC6718}" type="parTrans" cxnId="{6E71F93D-FEF0-4B28-A5E3-2D8D89F2F538}">
      <dgm:prSet/>
      <dgm:spPr/>
      <dgm:t>
        <a:bodyPr/>
        <a:lstStyle/>
        <a:p>
          <a:endParaRPr lang="zh-CN" altLang="en-US"/>
        </a:p>
      </dgm:t>
    </dgm:pt>
    <dgm:pt modelId="{63488511-DE06-4D56-BC05-9489E68EFCFB}" type="sibTrans" cxnId="{6E71F93D-FEF0-4B28-A5E3-2D8D89F2F538}">
      <dgm:prSet/>
      <dgm:spPr/>
      <dgm:t>
        <a:bodyPr/>
        <a:lstStyle/>
        <a:p>
          <a:endParaRPr lang="zh-CN" altLang="en-US"/>
        </a:p>
      </dgm:t>
    </dgm:pt>
    <dgm:pt modelId="{CA715108-3744-46E0-814A-5BE90FED33AC}">
      <dgm:prSet phldrT="[文本]"/>
      <dgm:spPr/>
      <dgm:t>
        <a:bodyPr/>
        <a:lstStyle/>
        <a:p>
          <a:r>
            <a:rPr lang="zh-CN" altLang="en-US" dirty="0" smtClean="0"/>
            <a:t>定密责任人</a:t>
          </a:r>
          <a:endParaRPr lang="zh-CN" altLang="en-US" dirty="0"/>
        </a:p>
      </dgm:t>
    </dgm:pt>
    <dgm:pt modelId="{E04510C5-746A-445F-860C-FC0FFB9DD62F}" type="parTrans" cxnId="{E2C2C1D3-955E-42B6-BC4E-33ED356B3E25}">
      <dgm:prSet/>
      <dgm:spPr/>
      <dgm:t>
        <a:bodyPr/>
        <a:lstStyle/>
        <a:p>
          <a:endParaRPr lang="zh-CN" altLang="en-US"/>
        </a:p>
      </dgm:t>
    </dgm:pt>
    <dgm:pt modelId="{817CCB5D-87F3-4F47-BEA1-E3A04AF7E9B1}" type="sibTrans" cxnId="{E2C2C1D3-955E-42B6-BC4E-33ED356B3E25}">
      <dgm:prSet/>
      <dgm:spPr/>
      <dgm:t>
        <a:bodyPr/>
        <a:lstStyle/>
        <a:p>
          <a:endParaRPr lang="zh-CN" altLang="en-US"/>
        </a:p>
      </dgm:t>
    </dgm:pt>
    <dgm:pt modelId="{FA8CBE56-F5D9-4CA9-A0BE-B0F637A62F13}">
      <dgm:prSet phldrT="[文本]"/>
      <dgm:spPr/>
      <dgm:t>
        <a:bodyPr/>
        <a:lstStyle/>
        <a:p>
          <a:r>
            <a:rPr lang="zh-CN" altLang="en-US" dirty="0" smtClean="0"/>
            <a:t>定密授权</a:t>
          </a:r>
          <a:endParaRPr lang="zh-CN" altLang="en-US" dirty="0"/>
        </a:p>
      </dgm:t>
    </dgm:pt>
    <dgm:pt modelId="{F8C1B1E0-8A11-4315-BF6C-CCE82E7A2C50}" type="parTrans" cxnId="{20ADEA7C-A80A-495E-BA65-898EA1E97E1F}">
      <dgm:prSet/>
      <dgm:spPr/>
      <dgm:t>
        <a:bodyPr/>
        <a:lstStyle/>
        <a:p>
          <a:endParaRPr lang="zh-CN" altLang="en-US"/>
        </a:p>
      </dgm:t>
    </dgm:pt>
    <dgm:pt modelId="{CC0A12DA-8D1E-4E9A-8619-4A0BEC6C6C9B}" type="sibTrans" cxnId="{20ADEA7C-A80A-495E-BA65-898EA1E97E1F}">
      <dgm:prSet/>
      <dgm:spPr/>
      <dgm:t>
        <a:bodyPr/>
        <a:lstStyle/>
        <a:p>
          <a:endParaRPr lang="zh-CN" altLang="en-US"/>
        </a:p>
      </dgm:t>
    </dgm:pt>
    <dgm:pt modelId="{4FF6E008-E0C5-4BE4-8A34-2316E03F672E}" type="pres">
      <dgm:prSet presAssocID="{CB14F80E-C32A-499A-A8A5-26E63CDA96B0}" presName="cycle" presStyleCnt="0">
        <dgm:presLayoutVars>
          <dgm:chMax val="1"/>
          <dgm:dir/>
          <dgm:animLvl val="ctr"/>
          <dgm:resizeHandles val="exact"/>
        </dgm:presLayoutVars>
      </dgm:prSet>
      <dgm:spPr/>
      <dgm:t>
        <a:bodyPr/>
        <a:lstStyle/>
        <a:p>
          <a:endParaRPr lang="zh-CN" altLang="en-US"/>
        </a:p>
      </dgm:t>
    </dgm:pt>
    <dgm:pt modelId="{E8ACED82-88CD-4B5A-87B6-C98633A8DCAB}" type="pres">
      <dgm:prSet presAssocID="{0B65A83A-BCFD-4E1E-8A5D-A783768ABF24}" presName="centerShape" presStyleLbl="node0" presStyleIdx="0" presStyleCnt="1"/>
      <dgm:spPr/>
      <dgm:t>
        <a:bodyPr/>
        <a:lstStyle/>
        <a:p>
          <a:endParaRPr lang="zh-CN" altLang="en-US"/>
        </a:p>
      </dgm:t>
    </dgm:pt>
    <dgm:pt modelId="{A5E8DDCC-7BF7-48C7-96EE-EC1302C55E8A}" type="pres">
      <dgm:prSet presAssocID="{07DBAEDD-0175-43CA-B192-E0CB8BBC6718}" presName="Name9" presStyleLbl="parChTrans1D2" presStyleIdx="0" presStyleCnt="3"/>
      <dgm:spPr/>
      <dgm:t>
        <a:bodyPr/>
        <a:lstStyle/>
        <a:p>
          <a:endParaRPr lang="zh-CN" altLang="en-US"/>
        </a:p>
      </dgm:t>
    </dgm:pt>
    <dgm:pt modelId="{B839C5A2-635F-4E0C-A78B-D8F9E73EB0DD}" type="pres">
      <dgm:prSet presAssocID="{07DBAEDD-0175-43CA-B192-E0CB8BBC6718}" presName="connTx" presStyleLbl="parChTrans1D2" presStyleIdx="0" presStyleCnt="3"/>
      <dgm:spPr/>
      <dgm:t>
        <a:bodyPr/>
        <a:lstStyle/>
        <a:p>
          <a:endParaRPr lang="zh-CN" altLang="en-US"/>
        </a:p>
      </dgm:t>
    </dgm:pt>
    <dgm:pt modelId="{393A99A5-3B63-4A60-B7EE-4F17A4AF56DD}" type="pres">
      <dgm:prSet presAssocID="{492904E7-04C1-455F-AFC5-5E0093B28BAD}" presName="node" presStyleLbl="node1" presStyleIdx="0" presStyleCnt="3">
        <dgm:presLayoutVars>
          <dgm:bulletEnabled val="1"/>
        </dgm:presLayoutVars>
      </dgm:prSet>
      <dgm:spPr/>
      <dgm:t>
        <a:bodyPr/>
        <a:lstStyle/>
        <a:p>
          <a:endParaRPr lang="zh-CN" altLang="en-US"/>
        </a:p>
      </dgm:t>
    </dgm:pt>
    <dgm:pt modelId="{BF355595-25B3-41DF-AE0E-746034BD38B1}" type="pres">
      <dgm:prSet presAssocID="{E04510C5-746A-445F-860C-FC0FFB9DD62F}" presName="Name9" presStyleLbl="parChTrans1D2" presStyleIdx="1" presStyleCnt="3"/>
      <dgm:spPr/>
      <dgm:t>
        <a:bodyPr/>
        <a:lstStyle/>
        <a:p>
          <a:endParaRPr lang="zh-CN" altLang="en-US"/>
        </a:p>
      </dgm:t>
    </dgm:pt>
    <dgm:pt modelId="{0157C54C-8D24-4735-82C6-409090D96666}" type="pres">
      <dgm:prSet presAssocID="{E04510C5-746A-445F-860C-FC0FFB9DD62F}" presName="connTx" presStyleLbl="parChTrans1D2" presStyleIdx="1" presStyleCnt="3"/>
      <dgm:spPr/>
      <dgm:t>
        <a:bodyPr/>
        <a:lstStyle/>
        <a:p>
          <a:endParaRPr lang="zh-CN" altLang="en-US"/>
        </a:p>
      </dgm:t>
    </dgm:pt>
    <dgm:pt modelId="{FB617C44-0498-4219-BA97-73E06EB6FA71}" type="pres">
      <dgm:prSet presAssocID="{CA715108-3744-46E0-814A-5BE90FED33AC}" presName="node" presStyleLbl="node1" presStyleIdx="1" presStyleCnt="3">
        <dgm:presLayoutVars>
          <dgm:bulletEnabled val="1"/>
        </dgm:presLayoutVars>
      </dgm:prSet>
      <dgm:spPr/>
      <dgm:t>
        <a:bodyPr/>
        <a:lstStyle/>
        <a:p>
          <a:endParaRPr lang="zh-CN" altLang="en-US"/>
        </a:p>
      </dgm:t>
    </dgm:pt>
    <dgm:pt modelId="{8B9189CE-B4B1-479F-A4DB-00978889D26F}" type="pres">
      <dgm:prSet presAssocID="{F8C1B1E0-8A11-4315-BF6C-CCE82E7A2C50}" presName="Name9" presStyleLbl="parChTrans1D2" presStyleIdx="2" presStyleCnt="3"/>
      <dgm:spPr/>
      <dgm:t>
        <a:bodyPr/>
        <a:lstStyle/>
        <a:p>
          <a:endParaRPr lang="zh-CN" altLang="en-US"/>
        </a:p>
      </dgm:t>
    </dgm:pt>
    <dgm:pt modelId="{56F64304-68D9-4F5E-8ED4-F8916470313A}" type="pres">
      <dgm:prSet presAssocID="{F8C1B1E0-8A11-4315-BF6C-CCE82E7A2C50}" presName="connTx" presStyleLbl="parChTrans1D2" presStyleIdx="2" presStyleCnt="3"/>
      <dgm:spPr/>
      <dgm:t>
        <a:bodyPr/>
        <a:lstStyle/>
        <a:p>
          <a:endParaRPr lang="zh-CN" altLang="en-US"/>
        </a:p>
      </dgm:t>
    </dgm:pt>
    <dgm:pt modelId="{511C76DB-491D-4537-B6D0-7991BEC713C7}" type="pres">
      <dgm:prSet presAssocID="{FA8CBE56-F5D9-4CA9-A0BE-B0F637A62F13}" presName="node" presStyleLbl="node1" presStyleIdx="2" presStyleCnt="3">
        <dgm:presLayoutVars>
          <dgm:bulletEnabled val="1"/>
        </dgm:presLayoutVars>
      </dgm:prSet>
      <dgm:spPr/>
      <dgm:t>
        <a:bodyPr/>
        <a:lstStyle/>
        <a:p>
          <a:endParaRPr lang="zh-CN" altLang="en-US"/>
        </a:p>
      </dgm:t>
    </dgm:pt>
  </dgm:ptLst>
  <dgm:cxnLst>
    <dgm:cxn modelId="{57511E69-92BD-4FAA-9B91-282B34A45D2C}" type="presOf" srcId="{CA715108-3744-46E0-814A-5BE90FED33AC}" destId="{FB617C44-0498-4219-BA97-73E06EB6FA71}" srcOrd="0" destOrd="0" presId="urn:microsoft.com/office/officeart/2005/8/layout/radial1"/>
    <dgm:cxn modelId="{E2C2C1D3-955E-42B6-BC4E-33ED356B3E25}" srcId="{0B65A83A-BCFD-4E1E-8A5D-A783768ABF24}" destId="{CA715108-3744-46E0-814A-5BE90FED33AC}" srcOrd="1" destOrd="0" parTransId="{E04510C5-746A-445F-860C-FC0FFB9DD62F}" sibTransId="{817CCB5D-87F3-4F47-BEA1-E3A04AF7E9B1}"/>
    <dgm:cxn modelId="{B84CE954-B2D8-43D8-A31A-98C2C0480942}" type="presOf" srcId="{07DBAEDD-0175-43CA-B192-E0CB8BBC6718}" destId="{B839C5A2-635F-4E0C-A78B-D8F9E73EB0DD}" srcOrd="1" destOrd="0" presId="urn:microsoft.com/office/officeart/2005/8/layout/radial1"/>
    <dgm:cxn modelId="{F5918F30-28FC-4DA2-81B1-F4B444588C87}" type="presOf" srcId="{07DBAEDD-0175-43CA-B192-E0CB8BBC6718}" destId="{A5E8DDCC-7BF7-48C7-96EE-EC1302C55E8A}" srcOrd="0" destOrd="0" presId="urn:microsoft.com/office/officeart/2005/8/layout/radial1"/>
    <dgm:cxn modelId="{C69E9314-00B0-4FD6-AC06-BE3A331AC046}" type="presOf" srcId="{CB14F80E-C32A-499A-A8A5-26E63CDA96B0}" destId="{4FF6E008-E0C5-4BE4-8A34-2316E03F672E}" srcOrd="0" destOrd="0" presId="urn:microsoft.com/office/officeart/2005/8/layout/radial1"/>
    <dgm:cxn modelId="{E2E7CCF5-C2AF-4235-8441-EE5175570F49}" type="presOf" srcId="{E04510C5-746A-445F-860C-FC0FFB9DD62F}" destId="{BF355595-25B3-41DF-AE0E-746034BD38B1}" srcOrd="0" destOrd="0" presId="urn:microsoft.com/office/officeart/2005/8/layout/radial1"/>
    <dgm:cxn modelId="{6E71F93D-FEF0-4B28-A5E3-2D8D89F2F538}" srcId="{0B65A83A-BCFD-4E1E-8A5D-A783768ABF24}" destId="{492904E7-04C1-455F-AFC5-5E0093B28BAD}" srcOrd="0" destOrd="0" parTransId="{07DBAEDD-0175-43CA-B192-E0CB8BBC6718}" sibTransId="{63488511-DE06-4D56-BC05-9489E68EFCFB}"/>
    <dgm:cxn modelId="{EE6D9E17-4326-45C3-A772-C0178A3A9E7B}" type="presOf" srcId="{492904E7-04C1-455F-AFC5-5E0093B28BAD}" destId="{393A99A5-3B63-4A60-B7EE-4F17A4AF56DD}" srcOrd="0" destOrd="0" presId="urn:microsoft.com/office/officeart/2005/8/layout/radial1"/>
    <dgm:cxn modelId="{4AD831C2-5AF4-412F-B8D5-3564A7CF29C8}" type="presOf" srcId="{F8C1B1E0-8A11-4315-BF6C-CCE82E7A2C50}" destId="{8B9189CE-B4B1-479F-A4DB-00978889D26F}" srcOrd="0" destOrd="0" presId="urn:microsoft.com/office/officeart/2005/8/layout/radial1"/>
    <dgm:cxn modelId="{49DB9C1D-7B36-4830-8BC5-E98DA9A15915}" type="presOf" srcId="{0B65A83A-BCFD-4E1E-8A5D-A783768ABF24}" destId="{E8ACED82-88CD-4B5A-87B6-C98633A8DCAB}" srcOrd="0" destOrd="0" presId="urn:microsoft.com/office/officeart/2005/8/layout/radial1"/>
    <dgm:cxn modelId="{37B0CE3F-8040-4E95-9DDC-3B9FE12E3DB0}" srcId="{CB14F80E-C32A-499A-A8A5-26E63CDA96B0}" destId="{0B65A83A-BCFD-4E1E-8A5D-A783768ABF24}" srcOrd="0" destOrd="0" parTransId="{8C6EAF9E-5F5C-4723-B68A-AD877A228365}" sibTransId="{DC779F28-E226-413B-A5F8-FF83680DC9B5}"/>
    <dgm:cxn modelId="{27519097-9D6F-4175-B82D-7979F53817B0}" type="presOf" srcId="{F8C1B1E0-8A11-4315-BF6C-CCE82E7A2C50}" destId="{56F64304-68D9-4F5E-8ED4-F8916470313A}" srcOrd="1" destOrd="0" presId="urn:microsoft.com/office/officeart/2005/8/layout/radial1"/>
    <dgm:cxn modelId="{55C28EBF-05C9-46A0-BE53-32C89A033188}" type="presOf" srcId="{E04510C5-746A-445F-860C-FC0FFB9DD62F}" destId="{0157C54C-8D24-4735-82C6-409090D96666}" srcOrd="1" destOrd="0" presId="urn:microsoft.com/office/officeart/2005/8/layout/radial1"/>
    <dgm:cxn modelId="{20ADEA7C-A80A-495E-BA65-898EA1E97E1F}" srcId="{0B65A83A-BCFD-4E1E-8A5D-A783768ABF24}" destId="{FA8CBE56-F5D9-4CA9-A0BE-B0F637A62F13}" srcOrd="2" destOrd="0" parTransId="{F8C1B1E0-8A11-4315-BF6C-CCE82E7A2C50}" sibTransId="{CC0A12DA-8D1E-4E9A-8619-4A0BEC6C6C9B}"/>
    <dgm:cxn modelId="{F7C703C4-404E-4DF9-82F8-E5E03EBACA76}" type="presOf" srcId="{FA8CBE56-F5D9-4CA9-A0BE-B0F637A62F13}" destId="{511C76DB-491D-4537-B6D0-7991BEC713C7}" srcOrd="0" destOrd="0" presId="urn:microsoft.com/office/officeart/2005/8/layout/radial1"/>
    <dgm:cxn modelId="{DF2DAF3D-5CEC-46FA-834E-AD27BF272E0B}" type="presParOf" srcId="{4FF6E008-E0C5-4BE4-8A34-2316E03F672E}" destId="{E8ACED82-88CD-4B5A-87B6-C98633A8DCAB}" srcOrd="0" destOrd="0" presId="urn:microsoft.com/office/officeart/2005/8/layout/radial1"/>
    <dgm:cxn modelId="{5B8C2F79-4FF4-43BC-9E1F-9599001F503D}" type="presParOf" srcId="{4FF6E008-E0C5-4BE4-8A34-2316E03F672E}" destId="{A5E8DDCC-7BF7-48C7-96EE-EC1302C55E8A}" srcOrd="1" destOrd="0" presId="urn:microsoft.com/office/officeart/2005/8/layout/radial1"/>
    <dgm:cxn modelId="{E7E225DB-4BFC-4138-B9FC-40EDE990F6BB}" type="presParOf" srcId="{A5E8DDCC-7BF7-48C7-96EE-EC1302C55E8A}" destId="{B839C5A2-635F-4E0C-A78B-D8F9E73EB0DD}" srcOrd="0" destOrd="0" presId="urn:microsoft.com/office/officeart/2005/8/layout/radial1"/>
    <dgm:cxn modelId="{7D192558-0029-4F46-9D9D-4F72E3103555}" type="presParOf" srcId="{4FF6E008-E0C5-4BE4-8A34-2316E03F672E}" destId="{393A99A5-3B63-4A60-B7EE-4F17A4AF56DD}" srcOrd="2" destOrd="0" presId="urn:microsoft.com/office/officeart/2005/8/layout/radial1"/>
    <dgm:cxn modelId="{23E7205E-ABE2-45C0-82EB-BDEAFD215814}" type="presParOf" srcId="{4FF6E008-E0C5-4BE4-8A34-2316E03F672E}" destId="{BF355595-25B3-41DF-AE0E-746034BD38B1}" srcOrd="3" destOrd="0" presId="urn:microsoft.com/office/officeart/2005/8/layout/radial1"/>
    <dgm:cxn modelId="{5098A459-A4FE-43CA-AF9C-DAC9D434706E}" type="presParOf" srcId="{BF355595-25B3-41DF-AE0E-746034BD38B1}" destId="{0157C54C-8D24-4735-82C6-409090D96666}" srcOrd="0" destOrd="0" presId="urn:microsoft.com/office/officeart/2005/8/layout/radial1"/>
    <dgm:cxn modelId="{007A0F80-50CF-4133-BAE2-827EA1E3032B}" type="presParOf" srcId="{4FF6E008-E0C5-4BE4-8A34-2316E03F672E}" destId="{FB617C44-0498-4219-BA97-73E06EB6FA71}" srcOrd="4" destOrd="0" presId="urn:microsoft.com/office/officeart/2005/8/layout/radial1"/>
    <dgm:cxn modelId="{0F09F6B5-27FC-491B-B290-4CED610E0F59}" type="presParOf" srcId="{4FF6E008-E0C5-4BE4-8A34-2316E03F672E}" destId="{8B9189CE-B4B1-479F-A4DB-00978889D26F}" srcOrd="5" destOrd="0" presId="urn:microsoft.com/office/officeart/2005/8/layout/radial1"/>
    <dgm:cxn modelId="{40478850-25E7-4256-95B3-DBA8058C92A1}" type="presParOf" srcId="{8B9189CE-B4B1-479F-A4DB-00978889D26F}" destId="{56F64304-68D9-4F5E-8ED4-F8916470313A}" srcOrd="0" destOrd="0" presId="urn:microsoft.com/office/officeart/2005/8/layout/radial1"/>
    <dgm:cxn modelId="{07E0D1A0-EB33-443C-971C-A3323337CF07}" type="presParOf" srcId="{4FF6E008-E0C5-4BE4-8A34-2316E03F672E}" destId="{511C76DB-491D-4537-B6D0-7991BEC713C7}"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20D413-82C8-4022-93A4-A8B6721FA69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6ABD54E7-3BF3-4920-975E-28B2944C6A0E}">
      <dgm:prSet phldrT="[文本]"/>
      <dgm:spPr/>
      <dgm:t>
        <a:bodyPr/>
        <a:lstStyle/>
        <a:p>
          <a:r>
            <a:rPr lang="zh-CN" altLang="en-US" dirty="0" smtClean="0"/>
            <a:t>提交申请</a:t>
          </a:r>
          <a:endParaRPr lang="zh-CN" altLang="en-US" dirty="0"/>
        </a:p>
      </dgm:t>
    </dgm:pt>
    <dgm:pt modelId="{A684319C-BC0D-4DD1-ABB4-026AD0411AEF}" type="parTrans" cxnId="{64C4EC12-28D4-45FA-B067-94811380354C}">
      <dgm:prSet/>
      <dgm:spPr/>
      <dgm:t>
        <a:bodyPr/>
        <a:lstStyle/>
        <a:p>
          <a:endParaRPr lang="zh-CN" altLang="en-US"/>
        </a:p>
      </dgm:t>
    </dgm:pt>
    <dgm:pt modelId="{6582F454-CD06-423F-AD50-4C3E2C9A373A}" type="sibTrans" cxnId="{64C4EC12-28D4-45FA-B067-94811380354C}">
      <dgm:prSet/>
      <dgm:spPr/>
      <dgm:t>
        <a:bodyPr/>
        <a:lstStyle/>
        <a:p>
          <a:endParaRPr lang="zh-CN" altLang="en-US"/>
        </a:p>
      </dgm:t>
    </dgm:pt>
    <dgm:pt modelId="{2D676867-C109-4521-9B2A-601858D7DD8D}">
      <dgm:prSet phldrT="[文本]"/>
      <dgm:spPr/>
      <dgm:t>
        <a:bodyPr/>
        <a:lstStyle/>
        <a:p>
          <a:r>
            <a:rPr lang="zh-CN" altLang="en-US" dirty="0" smtClean="0"/>
            <a:t>本单位的基本情况、定密情况、申请定密权限、申请理由、定密依据、</a:t>
          </a:r>
          <a:r>
            <a:rPr lang="en-US" altLang="zh-CN" dirty="0" smtClean="0"/>
            <a:t>《</a:t>
          </a:r>
          <a:r>
            <a:rPr lang="zh-CN" altLang="en-US" dirty="0" smtClean="0"/>
            <a:t>定密事项一览表</a:t>
          </a:r>
          <a:r>
            <a:rPr lang="en-US" altLang="zh-CN" dirty="0" smtClean="0"/>
            <a:t>》</a:t>
          </a:r>
          <a:r>
            <a:rPr lang="zh-CN" altLang="en-US" dirty="0" smtClean="0"/>
            <a:t>、近三年自身实际产生密件数量</a:t>
          </a:r>
          <a:endParaRPr lang="zh-CN" altLang="en-US" dirty="0"/>
        </a:p>
      </dgm:t>
    </dgm:pt>
    <dgm:pt modelId="{E253D680-BF94-4382-B435-43C4E736FB27}" type="parTrans" cxnId="{E57B5EC6-10FE-4137-927A-C4E19F1AF1CE}">
      <dgm:prSet/>
      <dgm:spPr/>
      <dgm:t>
        <a:bodyPr/>
        <a:lstStyle/>
        <a:p>
          <a:endParaRPr lang="zh-CN" altLang="en-US"/>
        </a:p>
      </dgm:t>
    </dgm:pt>
    <dgm:pt modelId="{C5D28DBE-2159-47B6-8181-CCCD93DE0136}" type="sibTrans" cxnId="{E57B5EC6-10FE-4137-927A-C4E19F1AF1CE}">
      <dgm:prSet/>
      <dgm:spPr/>
      <dgm:t>
        <a:bodyPr/>
        <a:lstStyle/>
        <a:p>
          <a:endParaRPr lang="zh-CN" altLang="en-US"/>
        </a:p>
      </dgm:t>
    </dgm:pt>
    <dgm:pt modelId="{51CFFE7F-8A0C-4CA8-8F74-E58999D05386}">
      <dgm:prSet phldrT="[文本]"/>
      <dgm:spPr/>
      <dgm:t>
        <a:bodyPr/>
        <a:lstStyle/>
        <a:p>
          <a:r>
            <a:rPr lang="zh-CN" altLang="en-US" dirty="0" smtClean="0"/>
            <a:t>受理审查</a:t>
          </a:r>
          <a:endParaRPr lang="zh-CN" altLang="en-US" dirty="0"/>
        </a:p>
      </dgm:t>
    </dgm:pt>
    <dgm:pt modelId="{022F934E-6C2C-4537-B889-24EABCCF8E50}" type="parTrans" cxnId="{CF97C3FF-8CA3-48BB-8E53-4F311628414C}">
      <dgm:prSet/>
      <dgm:spPr/>
      <dgm:t>
        <a:bodyPr/>
        <a:lstStyle/>
        <a:p>
          <a:endParaRPr lang="zh-CN" altLang="en-US"/>
        </a:p>
      </dgm:t>
    </dgm:pt>
    <dgm:pt modelId="{135A43F1-3AA6-4C74-BA8D-BDAE355BAD81}" type="sibTrans" cxnId="{CF97C3FF-8CA3-48BB-8E53-4F311628414C}">
      <dgm:prSet/>
      <dgm:spPr/>
      <dgm:t>
        <a:bodyPr/>
        <a:lstStyle/>
        <a:p>
          <a:endParaRPr lang="zh-CN" altLang="en-US"/>
        </a:p>
      </dgm:t>
    </dgm:pt>
    <dgm:pt modelId="{B6E9A79C-B950-43A4-B17A-5736AB51D75E}">
      <dgm:prSet phldrT="[文本]"/>
      <dgm:spPr/>
      <dgm:t>
        <a:bodyPr/>
        <a:lstStyle/>
        <a:p>
          <a:r>
            <a:rPr lang="zh-CN" altLang="en-US" dirty="0" smtClean="0"/>
            <a:t>收到申请，</a:t>
          </a:r>
          <a:r>
            <a:rPr lang="en-US" altLang="zh-CN" dirty="0" smtClean="0"/>
            <a:t>5</a:t>
          </a:r>
          <a:r>
            <a:rPr lang="zh-CN" altLang="en-US" dirty="0" smtClean="0"/>
            <a:t>个工作日内，对其申请定密权条件进行审查</a:t>
          </a:r>
          <a:endParaRPr lang="zh-CN" altLang="en-US" dirty="0"/>
        </a:p>
      </dgm:t>
    </dgm:pt>
    <dgm:pt modelId="{566E6237-B51A-46F3-83FC-7815C6BE7FFF}" type="parTrans" cxnId="{FB7C17B4-C0A8-4BD4-91AC-BCD37A6E6E76}">
      <dgm:prSet/>
      <dgm:spPr/>
      <dgm:t>
        <a:bodyPr/>
        <a:lstStyle/>
        <a:p>
          <a:endParaRPr lang="zh-CN" altLang="en-US"/>
        </a:p>
      </dgm:t>
    </dgm:pt>
    <dgm:pt modelId="{D1940DBD-8056-4994-8B21-7AC95AC92235}" type="sibTrans" cxnId="{FB7C17B4-C0A8-4BD4-91AC-BCD37A6E6E76}">
      <dgm:prSet/>
      <dgm:spPr/>
      <dgm:t>
        <a:bodyPr/>
        <a:lstStyle/>
        <a:p>
          <a:endParaRPr lang="zh-CN" altLang="en-US"/>
        </a:p>
      </dgm:t>
    </dgm:pt>
    <dgm:pt modelId="{FECFF425-2F3C-40B4-9C1D-24D0EC1D2550}">
      <dgm:prSet phldrT="[文本]"/>
      <dgm:spPr/>
      <dgm:t>
        <a:bodyPr/>
        <a:lstStyle/>
        <a:p>
          <a:r>
            <a:rPr lang="zh-CN" altLang="en-US" dirty="0" smtClean="0"/>
            <a:t>上级机关或主管部门</a:t>
          </a:r>
          <a:endParaRPr lang="zh-CN" altLang="en-US" dirty="0"/>
        </a:p>
      </dgm:t>
    </dgm:pt>
    <dgm:pt modelId="{9B065288-2735-4ECD-BD55-D75191BD6B3F}" type="parTrans" cxnId="{428781DB-4DE5-4807-B9E8-2269D685558C}">
      <dgm:prSet/>
      <dgm:spPr/>
      <dgm:t>
        <a:bodyPr/>
        <a:lstStyle/>
        <a:p>
          <a:endParaRPr lang="zh-CN" altLang="en-US"/>
        </a:p>
      </dgm:t>
    </dgm:pt>
    <dgm:pt modelId="{AD7DF198-767D-451D-9DC9-BF720A755FDB}" type="sibTrans" cxnId="{428781DB-4DE5-4807-B9E8-2269D685558C}">
      <dgm:prSet/>
      <dgm:spPr/>
      <dgm:t>
        <a:bodyPr/>
        <a:lstStyle/>
        <a:p>
          <a:endParaRPr lang="zh-CN" altLang="en-US"/>
        </a:p>
      </dgm:t>
    </dgm:pt>
    <dgm:pt modelId="{F305E5C9-5A5A-410C-9874-6D1E32C9FCB0}">
      <dgm:prSet phldrT="[文本]"/>
      <dgm:spPr/>
      <dgm:t>
        <a:bodyPr/>
        <a:lstStyle/>
        <a:p>
          <a:r>
            <a:rPr lang="zh-CN" altLang="en-US" dirty="0" smtClean="0"/>
            <a:t>提请审批</a:t>
          </a:r>
          <a:endParaRPr lang="zh-CN" altLang="en-US" dirty="0"/>
        </a:p>
      </dgm:t>
    </dgm:pt>
    <dgm:pt modelId="{3999CACA-40DC-41D2-9432-ED4D998ADAF9}" type="parTrans" cxnId="{9B1CC711-2AAC-44D5-949A-A5D99B3F6ECD}">
      <dgm:prSet/>
      <dgm:spPr/>
      <dgm:t>
        <a:bodyPr/>
        <a:lstStyle/>
        <a:p>
          <a:endParaRPr lang="zh-CN" altLang="en-US"/>
        </a:p>
      </dgm:t>
    </dgm:pt>
    <dgm:pt modelId="{1D23CCF3-E5CB-47BA-9399-C7189B84BF45}" type="sibTrans" cxnId="{9B1CC711-2AAC-44D5-949A-A5D99B3F6ECD}">
      <dgm:prSet/>
      <dgm:spPr/>
      <dgm:t>
        <a:bodyPr/>
        <a:lstStyle/>
        <a:p>
          <a:endParaRPr lang="zh-CN" altLang="en-US"/>
        </a:p>
      </dgm:t>
    </dgm:pt>
    <dgm:pt modelId="{0D0593E4-B545-4A47-BD42-15AEE4DD73BD}">
      <dgm:prSet phldrT="[文本]"/>
      <dgm:spPr/>
      <dgm:t>
        <a:bodyPr/>
        <a:lstStyle/>
        <a:p>
          <a:r>
            <a:rPr lang="zh-CN" altLang="en-US" dirty="0" smtClean="0"/>
            <a:t>受理单位经审查，符合定密授权条件的，汇总后统一报省级保密行政管理部门</a:t>
          </a:r>
          <a:endParaRPr lang="zh-CN" altLang="en-US" dirty="0"/>
        </a:p>
      </dgm:t>
    </dgm:pt>
    <dgm:pt modelId="{7F0AE735-F4AD-44FF-B2CA-B5D0E956289A}" type="parTrans" cxnId="{958F6D86-3D45-4830-A5E4-796D2F8A3724}">
      <dgm:prSet/>
      <dgm:spPr/>
      <dgm:t>
        <a:bodyPr/>
        <a:lstStyle/>
        <a:p>
          <a:endParaRPr lang="zh-CN" altLang="en-US"/>
        </a:p>
      </dgm:t>
    </dgm:pt>
    <dgm:pt modelId="{4727215B-6EAC-491E-9A12-A7F8F4D474FF}" type="sibTrans" cxnId="{958F6D86-3D45-4830-A5E4-796D2F8A3724}">
      <dgm:prSet/>
      <dgm:spPr/>
      <dgm:t>
        <a:bodyPr/>
        <a:lstStyle/>
        <a:p>
          <a:endParaRPr lang="zh-CN" altLang="en-US"/>
        </a:p>
      </dgm:t>
    </dgm:pt>
    <dgm:pt modelId="{975BAACE-CD0E-4EBE-8427-A36F10EDC364}">
      <dgm:prSet/>
      <dgm:spPr/>
      <dgm:t>
        <a:bodyPr/>
        <a:lstStyle/>
        <a:p>
          <a:r>
            <a:rPr lang="zh-CN" altLang="en-US" dirty="0" smtClean="0"/>
            <a:t>审批函复</a:t>
          </a:r>
          <a:endParaRPr lang="zh-CN" altLang="en-US" dirty="0"/>
        </a:p>
      </dgm:t>
    </dgm:pt>
    <dgm:pt modelId="{15B946FB-2A98-4F80-AC04-78473215D3AA}" type="parTrans" cxnId="{622F8713-60D4-4BD7-B83D-0B79738929F2}">
      <dgm:prSet/>
      <dgm:spPr/>
      <dgm:t>
        <a:bodyPr/>
        <a:lstStyle/>
        <a:p>
          <a:endParaRPr lang="zh-CN" altLang="en-US"/>
        </a:p>
      </dgm:t>
    </dgm:pt>
    <dgm:pt modelId="{5FBF63B8-8F6A-4677-A488-655F046AB111}" type="sibTrans" cxnId="{622F8713-60D4-4BD7-B83D-0B79738929F2}">
      <dgm:prSet/>
      <dgm:spPr/>
      <dgm:t>
        <a:bodyPr/>
        <a:lstStyle/>
        <a:p>
          <a:endParaRPr lang="zh-CN" altLang="en-US"/>
        </a:p>
      </dgm:t>
    </dgm:pt>
    <dgm:pt modelId="{B6D05091-E833-4B20-A27C-961E48F7CCFE}">
      <dgm:prSet/>
      <dgm:spPr/>
      <dgm:t>
        <a:bodyPr/>
        <a:lstStyle/>
        <a:p>
          <a:r>
            <a:rPr lang="zh-CN" altLang="en-US" dirty="0" smtClean="0"/>
            <a:t>省级保密行政管理部门，在</a:t>
          </a:r>
          <a:r>
            <a:rPr lang="en-US" altLang="zh-CN" dirty="0" smtClean="0"/>
            <a:t>5</a:t>
          </a:r>
          <a:r>
            <a:rPr lang="zh-CN" altLang="en-US" dirty="0" smtClean="0"/>
            <a:t>个工作日内，作出决定，及时函告报请机关单位</a:t>
          </a:r>
          <a:endParaRPr lang="zh-CN" altLang="en-US" dirty="0"/>
        </a:p>
      </dgm:t>
    </dgm:pt>
    <dgm:pt modelId="{DDAF8A3E-39CB-40CA-95B4-1BE042BB8590}" type="parTrans" cxnId="{14706854-9E10-4AAF-8BE9-19490F897B2F}">
      <dgm:prSet/>
      <dgm:spPr/>
      <dgm:t>
        <a:bodyPr/>
        <a:lstStyle/>
        <a:p>
          <a:endParaRPr lang="zh-CN" altLang="en-US"/>
        </a:p>
      </dgm:t>
    </dgm:pt>
    <dgm:pt modelId="{E51CFE45-C6E9-4AC2-BE6D-5CD49963141C}" type="sibTrans" cxnId="{14706854-9E10-4AAF-8BE9-19490F897B2F}">
      <dgm:prSet/>
      <dgm:spPr/>
      <dgm:t>
        <a:bodyPr/>
        <a:lstStyle/>
        <a:p>
          <a:endParaRPr lang="zh-CN" altLang="en-US"/>
        </a:p>
      </dgm:t>
    </dgm:pt>
    <dgm:pt modelId="{70DB0117-7C64-46AF-8A9F-4BDA158EAE02}">
      <dgm:prSet/>
      <dgm:spPr/>
      <dgm:t>
        <a:bodyPr/>
        <a:lstStyle/>
        <a:p>
          <a:r>
            <a:rPr lang="zh-CN" altLang="en-US" dirty="0" smtClean="0"/>
            <a:t>批复告知</a:t>
          </a:r>
          <a:endParaRPr lang="zh-CN" altLang="en-US" dirty="0"/>
        </a:p>
      </dgm:t>
    </dgm:pt>
    <dgm:pt modelId="{7F237FCC-739D-4BB9-9A31-5EA6DE102010}" type="parTrans" cxnId="{B4AFC781-B2B7-4F51-8BC5-4A221916E411}">
      <dgm:prSet/>
      <dgm:spPr/>
      <dgm:t>
        <a:bodyPr/>
        <a:lstStyle/>
        <a:p>
          <a:endParaRPr lang="zh-CN" altLang="en-US"/>
        </a:p>
      </dgm:t>
    </dgm:pt>
    <dgm:pt modelId="{CFEDA05A-1318-4D2D-B46A-B3418640F2A1}" type="sibTrans" cxnId="{B4AFC781-B2B7-4F51-8BC5-4A221916E411}">
      <dgm:prSet/>
      <dgm:spPr/>
      <dgm:t>
        <a:bodyPr/>
        <a:lstStyle/>
        <a:p>
          <a:endParaRPr lang="zh-CN" altLang="en-US"/>
        </a:p>
      </dgm:t>
    </dgm:pt>
    <dgm:pt modelId="{538C8C59-3C77-46D7-8D06-8AB23FAB9FC2}">
      <dgm:prSet/>
      <dgm:spPr/>
      <dgm:t>
        <a:bodyPr/>
        <a:lstStyle/>
        <a:p>
          <a:r>
            <a:rPr lang="zh-CN" altLang="en-US" dirty="0" smtClean="0"/>
            <a:t>上级机关或主管部门根据省级保密行政管理部门的申请意见，作出决定，以正式文件批复告知</a:t>
          </a:r>
          <a:endParaRPr lang="zh-CN" altLang="en-US" dirty="0"/>
        </a:p>
      </dgm:t>
    </dgm:pt>
    <dgm:pt modelId="{AD0E0CAF-66FF-4E42-9678-CD9C7BD85DB0}" type="parTrans" cxnId="{D0386A28-352E-446D-A4BF-85DE21399E0C}">
      <dgm:prSet/>
      <dgm:spPr/>
      <dgm:t>
        <a:bodyPr/>
        <a:lstStyle/>
        <a:p>
          <a:endParaRPr lang="zh-CN" altLang="en-US"/>
        </a:p>
      </dgm:t>
    </dgm:pt>
    <dgm:pt modelId="{44AB55CB-A934-484C-BE2C-C96600F72A12}" type="sibTrans" cxnId="{D0386A28-352E-446D-A4BF-85DE21399E0C}">
      <dgm:prSet/>
      <dgm:spPr/>
      <dgm:t>
        <a:bodyPr/>
        <a:lstStyle/>
        <a:p>
          <a:endParaRPr lang="zh-CN" altLang="en-US"/>
        </a:p>
      </dgm:t>
    </dgm:pt>
    <dgm:pt modelId="{82FA1010-F30F-440D-A2EB-ADBAD1D7D69D}" type="pres">
      <dgm:prSet presAssocID="{3920D413-82C8-4022-93A4-A8B6721FA690}" presName="linearFlow" presStyleCnt="0">
        <dgm:presLayoutVars>
          <dgm:dir/>
          <dgm:animLvl val="lvl"/>
          <dgm:resizeHandles val="exact"/>
        </dgm:presLayoutVars>
      </dgm:prSet>
      <dgm:spPr/>
      <dgm:t>
        <a:bodyPr/>
        <a:lstStyle/>
        <a:p>
          <a:endParaRPr lang="zh-CN" altLang="en-US"/>
        </a:p>
      </dgm:t>
    </dgm:pt>
    <dgm:pt modelId="{7802DB19-F934-4BAE-87C2-80C588E92C7C}" type="pres">
      <dgm:prSet presAssocID="{6ABD54E7-3BF3-4920-975E-28B2944C6A0E}" presName="composite" presStyleCnt="0"/>
      <dgm:spPr/>
    </dgm:pt>
    <dgm:pt modelId="{EC0E76CE-D0BC-4DC6-9BC9-428BBDEC70FD}" type="pres">
      <dgm:prSet presAssocID="{6ABD54E7-3BF3-4920-975E-28B2944C6A0E}" presName="parentText" presStyleLbl="alignNode1" presStyleIdx="0" presStyleCnt="5">
        <dgm:presLayoutVars>
          <dgm:chMax val="1"/>
          <dgm:bulletEnabled val="1"/>
        </dgm:presLayoutVars>
      </dgm:prSet>
      <dgm:spPr/>
      <dgm:t>
        <a:bodyPr/>
        <a:lstStyle/>
        <a:p>
          <a:endParaRPr lang="zh-CN" altLang="en-US"/>
        </a:p>
      </dgm:t>
    </dgm:pt>
    <dgm:pt modelId="{FDAC204E-9F4E-4B8B-B385-5C6D34ABE8BE}" type="pres">
      <dgm:prSet presAssocID="{6ABD54E7-3BF3-4920-975E-28B2944C6A0E}" presName="descendantText" presStyleLbl="alignAcc1" presStyleIdx="0" presStyleCnt="5">
        <dgm:presLayoutVars>
          <dgm:bulletEnabled val="1"/>
        </dgm:presLayoutVars>
      </dgm:prSet>
      <dgm:spPr/>
      <dgm:t>
        <a:bodyPr/>
        <a:lstStyle/>
        <a:p>
          <a:endParaRPr lang="zh-CN" altLang="en-US"/>
        </a:p>
      </dgm:t>
    </dgm:pt>
    <dgm:pt modelId="{D2E05169-2234-4AE9-87D0-52AF943D4E4A}" type="pres">
      <dgm:prSet presAssocID="{6582F454-CD06-423F-AD50-4C3E2C9A373A}" presName="sp" presStyleCnt="0"/>
      <dgm:spPr/>
    </dgm:pt>
    <dgm:pt modelId="{6F4DFB4C-D028-409F-832E-0A0F68696051}" type="pres">
      <dgm:prSet presAssocID="{51CFFE7F-8A0C-4CA8-8F74-E58999D05386}" presName="composite" presStyleCnt="0"/>
      <dgm:spPr/>
    </dgm:pt>
    <dgm:pt modelId="{FC69FEE9-6446-4125-BD43-001B432980E4}" type="pres">
      <dgm:prSet presAssocID="{51CFFE7F-8A0C-4CA8-8F74-E58999D05386}" presName="parentText" presStyleLbl="alignNode1" presStyleIdx="1" presStyleCnt="5">
        <dgm:presLayoutVars>
          <dgm:chMax val="1"/>
          <dgm:bulletEnabled val="1"/>
        </dgm:presLayoutVars>
      </dgm:prSet>
      <dgm:spPr/>
      <dgm:t>
        <a:bodyPr/>
        <a:lstStyle/>
        <a:p>
          <a:endParaRPr lang="zh-CN" altLang="en-US"/>
        </a:p>
      </dgm:t>
    </dgm:pt>
    <dgm:pt modelId="{2FFBBA9D-DA54-4FC2-8694-9F2C5387177B}" type="pres">
      <dgm:prSet presAssocID="{51CFFE7F-8A0C-4CA8-8F74-E58999D05386}" presName="descendantText" presStyleLbl="alignAcc1" presStyleIdx="1" presStyleCnt="5">
        <dgm:presLayoutVars>
          <dgm:bulletEnabled val="1"/>
        </dgm:presLayoutVars>
      </dgm:prSet>
      <dgm:spPr/>
      <dgm:t>
        <a:bodyPr/>
        <a:lstStyle/>
        <a:p>
          <a:endParaRPr lang="zh-CN" altLang="en-US"/>
        </a:p>
      </dgm:t>
    </dgm:pt>
    <dgm:pt modelId="{F2C30002-711D-4ECD-B632-0D1DFA14A367}" type="pres">
      <dgm:prSet presAssocID="{135A43F1-3AA6-4C74-BA8D-BDAE355BAD81}" presName="sp" presStyleCnt="0"/>
      <dgm:spPr/>
    </dgm:pt>
    <dgm:pt modelId="{9209AE28-8F1D-4320-962A-CD9E5560DD79}" type="pres">
      <dgm:prSet presAssocID="{F305E5C9-5A5A-410C-9874-6D1E32C9FCB0}" presName="composite" presStyleCnt="0"/>
      <dgm:spPr/>
    </dgm:pt>
    <dgm:pt modelId="{57175D6B-39F0-4F09-850A-410CA2CED9CD}" type="pres">
      <dgm:prSet presAssocID="{F305E5C9-5A5A-410C-9874-6D1E32C9FCB0}" presName="parentText" presStyleLbl="alignNode1" presStyleIdx="2" presStyleCnt="5">
        <dgm:presLayoutVars>
          <dgm:chMax val="1"/>
          <dgm:bulletEnabled val="1"/>
        </dgm:presLayoutVars>
      </dgm:prSet>
      <dgm:spPr/>
      <dgm:t>
        <a:bodyPr/>
        <a:lstStyle/>
        <a:p>
          <a:endParaRPr lang="zh-CN" altLang="en-US"/>
        </a:p>
      </dgm:t>
    </dgm:pt>
    <dgm:pt modelId="{3CAA8190-EBAB-4305-8656-D6E8A537C510}" type="pres">
      <dgm:prSet presAssocID="{F305E5C9-5A5A-410C-9874-6D1E32C9FCB0}" presName="descendantText" presStyleLbl="alignAcc1" presStyleIdx="2" presStyleCnt="5">
        <dgm:presLayoutVars>
          <dgm:bulletEnabled val="1"/>
        </dgm:presLayoutVars>
      </dgm:prSet>
      <dgm:spPr/>
      <dgm:t>
        <a:bodyPr/>
        <a:lstStyle/>
        <a:p>
          <a:endParaRPr lang="zh-CN" altLang="en-US"/>
        </a:p>
      </dgm:t>
    </dgm:pt>
    <dgm:pt modelId="{EC525441-D87F-48EC-A7FF-D949ADB72ADC}" type="pres">
      <dgm:prSet presAssocID="{1D23CCF3-E5CB-47BA-9399-C7189B84BF45}" presName="sp" presStyleCnt="0"/>
      <dgm:spPr/>
    </dgm:pt>
    <dgm:pt modelId="{47B7D916-C56B-4664-A0D8-717CD8272EF6}" type="pres">
      <dgm:prSet presAssocID="{975BAACE-CD0E-4EBE-8427-A36F10EDC364}" presName="composite" presStyleCnt="0"/>
      <dgm:spPr/>
    </dgm:pt>
    <dgm:pt modelId="{23BED5FA-1F0F-464D-A39B-D8CC8112C145}" type="pres">
      <dgm:prSet presAssocID="{975BAACE-CD0E-4EBE-8427-A36F10EDC364}" presName="parentText" presStyleLbl="alignNode1" presStyleIdx="3" presStyleCnt="5">
        <dgm:presLayoutVars>
          <dgm:chMax val="1"/>
          <dgm:bulletEnabled val="1"/>
        </dgm:presLayoutVars>
      </dgm:prSet>
      <dgm:spPr/>
      <dgm:t>
        <a:bodyPr/>
        <a:lstStyle/>
        <a:p>
          <a:endParaRPr lang="zh-CN" altLang="en-US"/>
        </a:p>
      </dgm:t>
    </dgm:pt>
    <dgm:pt modelId="{CEE1C5B8-0814-4E57-AAAD-6B7C23F6D898}" type="pres">
      <dgm:prSet presAssocID="{975BAACE-CD0E-4EBE-8427-A36F10EDC364}" presName="descendantText" presStyleLbl="alignAcc1" presStyleIdx="3" presStyleCnt="5">
        <dgm:presLayoutVars>
          <dgm:bulletEnabled val="1"/>
        </dgm:presLayoutVars>
      </dgm:prSet>
      <dgm:spPr/>
      <dgm:t>
        <a:bodyPr/>
        <a:lstStyle/>
        <a:p>
          <a:endParaRPr lang="zh-CN" altLang="en-US"/>
        </a:p>
      </dgm:t>
    </dgm:pt>
    <dgm:pt modelId="{F204FCB0-3814-442F-9EBD-98C0BE5CC007}" type="pres">
      <dgm:prSet presAssocID="{5FBF63B8-8F6A-4677-A488-655F046AB111}" presName="sp" presStyleCnt="0"/>
      <dgm:spPr/>
    </dgm:pt>
    <dgm:pt modelId="{E8565E37-586B-4500-B752-ABEA96341F65}" type="pres">
      <dgm:prSet presAssocID="{70DB0117-7C64-46AF-8A9F-4BDA158EAE02}" presName="composite" presStyleCnt="0"/>
      <dgm:spPr/>
    </dgm:pt>
    <dgm:pt modelId="{CB35AD85-9A6A-4FC8-AD42-D80705D38DE4}" type="pres">
      <dgm:prSet presAssocID="{70DB0117-7C64-46AF-8A9F-4BDA158EAE02}" presName="parentText" presStyleLbl="alignNode1" presStyleIdx="4" presStyleCnt="5">
        <dgm:presLayoutVars>
          <dgm:chMax val="1"/>
          <dgm:bulletEnabled val="1"/>
        </dgm:presLayoutVars>
      </dgm:prSet>
      <dgm:spPr/>
      <dgm:t>
        <a:bodyPr/>
        <a:lstStyle/>
        <a:p>
          <a:endParaRPr lang="zh-CN" altLang="en-US"/>
        </a:p>
      </dgm:t>
    </dgm:pt>
    <dgm:pt modelId="{202C9978-E745-434F-85CD-0D9ECC843302}" type="pres">
      <dgm:prSet presAssocID="{70DB0117-7C64-46AF-8A9F-4BDA158EAE02}" presName="descendantText" presStyleLbl="alignAcc1" presStyleIdx="4" presStyleCnt="5">
        <dgm:presLayoutVars>
          <dgm:bulletEnabled val="1"/>
        </dgm:presLayoutVars>
      </dgm:prSet>
      <dgm:spPr/>
      <dgm:t>
        <a:bodyPr/>
        <a:lstStyle/>
        <a:p>
          <a:endParaRPr lang="zh-CN" altLang="en-US"/>
        </a:p>
      </dgm:t>
    </dgm:pt>
  </dgm:ptLst>
  <dgm:cxnLst>
    <dgm:cxn modelId="{C16ADB60-4651-4CFB-B97F-148A86295848}" type="presOf" srcId="{70DB0117-7C64-46AF-8A9F-4BDA158EAE02}" destId="{CB35AD85-9A6A-4FC8-AD42-D80705D38DE4}" srcOrd="0" destOrd="0" presId="urn:microsoft.com/office/officeart/2005/8/layout/chevron2"/>
    <dgm:cxn modelId="{E57B5EC6-10FE-4137-927A-C4E19F1AF1CE}" srcId="{6ABD54E7-3BF3-4920-975E-28B2944C6A0E}" destId="{2D676867-C109-4521-9B2A-601858D7DD8D}" srcOrd="0" destOrd="0" parTransId="{E253D680-BF94-4382-B435-43C4E736FB27}" sibTransId="{C5D28DBE-2159-47B6-8181-CCCD93DE0136}"/>
    <dgm:cxn modelId="{64C4EC12-28D4-45FA-B067-94811380354C}" srcId="{3920D413-82C8-4022-93A4-A8B6721FA690}" destId="{6ABD54E7-3BF3-4920-975E-28B2944C6A0E}" srcOrd="0" destOrd="0" parTransId="{A684319C-BC0D-4DD1-ABB4-026AD0411AEF}" sibTransId="{6582F454-CD06-423F-AD50-4C3E2C9A373A}"/>
    <dgm:cxn modelId="{3B7E8394-D4EA-40C3-84DF-3F292DACA83B}" type="presOf" srcId="{975BAACE-CD0E-4EBE-8427-A36F10EDC364}" destId="{23BED5FA-1F0F-464D-A39B-D8CC8112C145}" srcOrd="0" destOrd="0" presId="urn:microsoft.com/office/officeart/2005/8/layout/chevron2"/>
    <dgm:cxn modelId="{29063AA7-E9BC-440A-A39C-8C7306887FB9}" type="presOf" srcId="{2D676867-C109-4521-9B2A-601858D7DD8D}" destId="{FDAC204E-9F4E-4B8B-B385-5C6D34ABE8BE}" srcOrd="0" destOrd="0" presId="urn:microsoft.com/office/officeart/2005/8/layout/chevron2"/>
    <dgm:cxn modelId="{64EB1B07-A393-4390-837A-2F8E434AC319}" type="presOf" srcId="{6ABD54E7-3BF3-4920-975E-28B2944C6A0E}" destId="{EC0E76CE-D0BC-4DC6-9BC9-428BBDEC70FD}" srcOrd="0" destOrd="0" presId="urn:microsoft.com/office/officeart/2005/8/layout/chevron2"/>
    <dgm:cxn modelId="{3E69A445-53FF-4913-A1F1-3C541C695E11}" type="presOf" srcId="{B6D05091-E833-4B20-A27C-961E48F7CCFE}" destId="{CEE1C5B8-0814-4E57-AAAD-6B7C23F6D898}" srcOrd="0" destOrd="0" presId="urn:microsoft.com/office/officeart/2005/8/layout/chevron2"/>
    <dgm:cxn modelId="{213109B5-7F16-4270-B849-F7D481667D18}" type="presOf" srcId="{538C8C59-3C77-46D7-8D06-8AB23FAB9FC2}" destId="{202C9978-E745-434F-85CD-0D9ECC843302}" srcOrd="0" destOrd="0" presId="urn:microsoft.com/office/officeart/2005/8/layout/chevron2"/>
    <dgm:cxn modelId="{9A7D9F1D-D2B8-4D4A-9916-E141B62B1ECD}" type="presOf" srcId="{3920D413-82C8-4022-93A4-A8B6721FA690}" destId="{82FA1010-F30F-440D-A2EB-ADBAD1D7D69D}" srcOrd="0" destOrd="0" presId="urn:microsoft.com/office/officeart/2005/8/layout/chevron2"/>
    <dgm:cxn modelId="{622F8713-60D4-4BD7-B83D-0B79738929F2}" srcId="{3920D413-82C8-4022-93A4-A8B6721FA690}" destId="{975BAACE-CD0E-4EBE-8427-A36F10EDC364}" srcOrd="3" destOrd="0" parTransId="{15B946FB-2A98-4F80-AC04-78473215D3AA}" sibTransId="{5FBF63B8-8F6A-4677-A488-655F046AB111}"/>
    <dgm:cxn modelId="{428781DB-4DE5-4807-B9E8-2269D685558C}" srcId="{51CFFE7F-8A0C-4CA8-8F74-E58999D05386}" destId="{FECFF425-2F3C-40B4-9C1D-24D0EC1D2550}" srcOrd="1" destOrd="0" parTransId="{9B065288-2735-4ECD-BD55-D75191BD6B3F}" sibTransId="{AD7DF198-767D-451D-9DC9-BF720A755FDB}"/>
    <dgm:cxn modelId="{FEDC6902-2A22-498A-B913-6F45DDF1FD1B}" type="presOf" srcId="{0D0593E4-B545-4A47-BD42-15AEE4DD73BD}" destId="{3CAA8190-EBAB-4305-8656-D6E8A537C510}" srcOrd="0" destOrd="0" presId="urn:microsoft.com/office/officeart/2005/8/layout/chevron2"/>
    <dgm:cxn modelId="{CF97C3FF-8CA3-48BB-8E53-4F311628414C}" srcId="{3920D413-82C8-4022-93A4-A8B6721FA690}" destId="{51CFFE7F-8A0C-4CA8-8F74-E58999D05386}" srcOrd="1" destOrd="0" parTransId="{022F934E-6C2C-4537-B889-24EABCCF8E50}" sibTransId="{135A43F1-3AA6-4C74-BA8D-BDAE355BAD81}"/>
    <dgm:cxn modelId="{87538D0F-B7F1-4384-B5B5-C2F457E8E08D}" type="presOf" srcId="{FECFF425-2F3C-40B4-9C1D-24D0EC1D2550}" destId="{2FFBBA9D-DA54-4FC2-8694-9F2C5387177B}" srcOrd="0" destOrd="1" presId="urn:microsoft.com/office/officeart/2005/8/layout/chevron2"/>
    <dgm:cxn modelId="{DA2876A3-4CDE-4AA0-8A12-6CAE10A68982}" type="presOf" srcId="{51CFFE7F-8A0C-4CA8-8F74-E58999D05386}" destId="{FC69FEE9-6446-4125-BD43-001B432980E4}" srcOrd="0" destOrd="0" presId="urn:microsoft.com/office/officeart/2005/8/layout/chevron2"/>
    <dgm:cxn modelId="{D0386A28-352E-446D-A4BF-85DE21399E0C}" srcId="{70DB0117-7C64-46AF-8A9F-4BDA158EAE02}" destId="{538C8C59-3C77-46D7-8D06-8AB23FAB9FC2}" srcOrd="0" destOrd="0" parTransId="{AD0E0CAF-66FF-4E42-9678-CD9C7BD85DB0}" sibTransId="{44AB55CB-A934-484C-BE2C-C96600F72A12}"/>
    <dgm:cxn modelId="{B4AFC781-B2B7-4F51-8BC5-4A221916E411}" srcId="{3920D413-82C8-4022-93A4-A8B6721FA690}" destId="{70DB0117-7C64-46AF-8A9F-4BDA158EAE02}" srcOrd="4" destOrd="0" parTransId="{7F237FCC-739D-4BB9-9A31-5EA6DE102010}" sibTransId="{CFEDA05A-1318-4D2D-B46A-B3418640F2A1}"/>
    <dgm:cxn modelId="{958F6D86-3D45-4830-A5E4-796D2F8A3724}" srcId="{F305E5C9-5A5A-410C-9874-6D1E32C9FCB0}" destId="{0D0593E4-B545-4A47-BD42-15AEE4DD73BD}" srcOrd="0" destOrd="0" parTransId="{7F0AE735-F4AD-44FF-B2CA-B5D0E956289A}" sibTransId="{4727215B-6EAC-491E-9A12-A7F8F4D474FF}"/>
    <dgm:cxn modelId="{14706854-9E10-4AAF-8BE9-19490F897B2F}" srcId="{975BAACE-CD0E-4EBE-8427-A36F10EDC364}" destId="{B6D05091-E833-4B20-A27C-961E48F7CCFE}" srcOrd="0" destOrd="0" parTransId="{DDAF8A3E-39CB-40CA-95B4-1BE042BB8590}" sibTransId="{E51CFE45-C6E9-4AC2-BE6D-5CD49963141C}"/>
    <dgm:cxn modelId="{DCF7A697-7BCD-4AB7-9CF9-23DD0EFA4FD3}" type="presOf" srcId="{B6E9A79C-B950-43A4-B17A-5736AB51D75E}" destId="{2FFBBA9D-DA54-4FC2-8694-9F2C5387177B}" srcOrd="0" destOrd="0" presId="urn:microsoft.com/office/officeart/2005/8/layout/chevron2"/>
    <dgm:cxn modelId="{9B1CC711-2AAC-44D5-949A-A5D99B3F6ECD}" srcId="{3920D413-82C8-4022-93A4-A8B6721FA690}" destId="{F305E5C9-5A5A-410C-9874-6D1E32C9FCB0}" srcOrd="2" destOrd="0" parTransId="{3999CACA-40DC-41D2-9432-ED4D998ADAF9}" sibTransId="{1D23CCF3-E5CB-47BA-9399-C7189B84BF45}"/>
    <dgm:cxn modelId="{26D58439-8CA8-42A8-9B13-FBB9A9485539}" type="presOf" srcId="{F305E5C9-5A5A-410C-9874-6D1E32C9FCB0}" destId="{57175D6B-39F0-4F09-850A-410CA2CED9CD}" srcOrd="0" destOrd="0" presId="urn:microsoft.com/office/officeart/2005/8/layout/chevron2"/>
    <dgm:cxn modelId="{FB7C17B4-C0A8-4BD4-91AC-BCD37A6E6E76}" srcId="{51CFFE7F-8A0C-4CA8-8F74-E58999D05386}" destId="{B6E9A79C-B950-43A4-B17A-5736AB51D75E}" srcOrd="0" destOrd="0" parTransId="{566E6237-B51A-46F3-83FC-7815C6BE7FFF}" sibTransId="{D1940DBD-8056-4994-8B21-7AC95AC92235}"/>
    <dgm:cxn modelId="{9A93B6D8-384C-4B18-B945-3E4533C2D770}" type="presParOf" srcId="{82FA1010-F30F-440D-A2EB-ADBAD1D7D69D}" destId="{7802DB19-F934-4BAE-87C2-80C588E92C7C}" srcOrd="0" destOrd="0" presId="urn:microsoft.com/office/officeart/2005/8/layout/chevron2"/>
    <dgm:cxn modelId="{5428100C-8A6C-4E6E-A8F6-68748CD35652}" type="presParOf" srcId="{7802DB19-F934-4BAE-87C2-80C588E92C7C}" destId="{EC0E76CE-D0BC-4DC6-9BC9-428BBDEC70FD}" srcOrd="0" destOrd="0" presId="urn:microsoft.com/office/officeart/2005/8/layout/chevron2"/>
    <dgm:cxn modelId="{A14E55D7-4BB3-43F9-A314-1B1FC7CE343E}" type="presParOf" srcId="{7802DB19-F934-4BAE-87C2-80C588E92C7C}" destId="{FDAC204E-9F4E-4B8B-B385-5C6D34ABE8BE}" srcOrd="1" destOrd="0" presId="urn:microsoft.com/office/officeart/2005/8/layout/chevron2"/>
    <dgm:cxn modelId="{6B1E9DDD-F64B-4642-9BAB-98E58DF827DD}" type="presParOf" srcId="{82FA1010-F30F-440D-A2EB-ADBAD1D7D69D}" destId="{D2E05169-2234-4AE9-87D0-52AF943D4E4A}" srcOrd="1" destOrd="0" presId="urn:microsoft.com/office/officeart/2005/8/layout/chevron2"/>
    <dgm:cxn modelId="{3B2A2F17-02B4-4D73-A307-775EF6836D44}" type="presParOf" srcId="{82FA1010-F30F-440D-A2EB-ADBAD1D7D69D}" destId="{6F4DFB4C-D028-409F-832E-0A0F68696051}" srcOrd="2" destOrd="0" presId="urn:microsoft.com/office/officeart/2005/8/layout/chevron2"/>
    <dgm:cxn modelId="{88238F15-3ECB-4906-951C-BA6517B66FF1}" type="presParOf" srcId="{6F4DFB4C-D028-409F-832E-0A0F68696051}" destId="{FC69FEE9-6446-4125-BD43-001B432980E4}" srcOrd="0" destOrd="0" presId="urn:microsoft.com/office/officeart/2005/8/layout/chevron2"/>
    <dgm:cxn modelId="{451E7B17-2BA1-4A89-B8F1-C8C03D7EBDB7}" type="presParOf" srcId="{6F4DFB4C-D028-409F-832E-0A0F68696051}" destId="{2FFBBA9D-DA54-4FC2-8694-9F2C5387177B}" srcOrd="1" destOrd="0" presId="urn:microsoft.com/office/officeart/2005/8/layout/chevron2"/>
    <dgm:cxn modelId="{0FC29B49-A82F-435E-A457-0C0240D4CEF8}" type="presParOf" srcId="{82FA1010-F30F-440D-A2EB-ADBAD1D7D69D}" destId="{F2C30002-711D-4ECD-B632-0D1DFA14A367}" srcOrd="3" destOrd="0" presId="urn:microsoft.com/office/officeart/2005/8/layout/chevron2"/>
    <dgm:cxn modelId="{3AA2EFE7-D48B-4F9C-9559-2323E3FAD22D}" type="presParOf" srcId="{82FA1010-F30F-440D-A2EB-ADBAD1D7D69D}" destId="{9209AE28-8F1D-4320-962A-CD9E5560DD79}" srcOrd="4" destOrd="0" presId="urn:microsoft.com/office/officeart/2005/8/layout/chevron2"/>
    <dgm:cxn modelId="{5DCE297D-9BCE-45C0-9DE6-937BB4A99EE8}" type="presParOf" srcId="{9209AE28-8F1D-4320-962A-CD9E5560DD79}" destId="{57175D6B-39F0-4F09-850A-410CA2CED9CD}" srcOrd="0" destOrd="0" presId="urn:microsoft.com/office/officeart/2005/8/layout/chevron2"/>
    <dgm:cxn modelId="{DBD44CCD-9B33-441F-94F9-74022065D61F}" type="presParOf" srcId="{9209AE28-8F1D-4320-962A-CD9E5560DD79}" destId="{3CAA8190-EBAB-4305-8656-D6E8A537C510}" srcOrd="1" destOrd="0" presId="urn:microsoft.com/office/officeart/2005/8/layout/chevron2"/>
    <dgm:cxn modelId="{A2AA2145-2297-4B6E-ADB0-6BA7D1B157BD}" type="presParOf" srcId="{82FA1010-F30F-440D-A2EB-ADBAD1D7D69D}" destId="{EC525441-D87F-48EC-A7FF-D949ADB72ADC}" srcOrd="5" destOrd="0" presId="urn:microsoft.com/office/officeart/2005/8/layout/chevron2"/>
    <dgm:cxn modelId="{838D71BE-856E-4644-8CFA-F82F9FB39E45}" type="presParOf" srcId="{82FA1010-F30F-440D-A2EB-ADBAD1D7D69D}" destId="{47B7D916-C56B-4664-A0D8-717CD8272EF6}" srcOrd="6" destOrd="0" presId="urn:microsoft.com/office/officeart/2005/8/layout/chevron2"/>
    <dgm:cxn modelId="{DDFAAE5A-12CE-4036-8E7D-A76A089DEF71}" type="presParOf" srcId="{47B7D916-C56B-4664-A0D8-717CD8272EF6}" destId="{23BED5FA-1F0F-464D-A39B-D8CC8112C145}" srcOrd="0" destOrd="0" presId="urn:microsoft.com/office/officeart/2005/8/layout/chevron2"/>
    <dgm:cxn modelId="{337F517A-721F-47B3-B97D-1BBEAEEA09CB}" type="presParOf" srcId="{47B7D916-C56B-4664-A0D8-717CD8272EF6}" destId="{CEE1C5B8-0814-4E57-AAAD-6B7C23F6D898}" srcOrd="1" destOrd="0" presId="urn:microsoft.com/office/officeart/2005/8/layout/chevron2"/>
    <dgm:cxn modelId="{374FC253-1458-4914-9C2C-5AAB9861C849}" type="presParOf" srcId="{82FA1010-F30F-440D-A2EB-ADBAD1D7D69D}" destId="{F204FCB0-3814-442F-9EBD-98C0BE5CC007}" srcOrd="7" destOrd="0" presId="urn:microsoft.com/office/officeart/2005/8/layout/chevron2"/>
    <dgm:cxn modelId="{6FF94DC0-4C6F-4EB3-9E7C-4A1A7BBA3EEC}" type="presParOf" srcId="{82FA1010-F30F-440D-A2EB-ADBAD1D7D69D}" destId="{E8565E37-586B-4500-B752-ABEA96341F65}" srcOrd="8" destOrd="0" presId="urn:microsoft.com/office/officeart/2005/8/layout/chevron2"/>
    <dgm:cxn modelId="{F34AFD4D-63A0-4023-865B-E84830DC00FE}" type="presParOf" srcId="{E8565E37-586B-4500-B752-ABEA96341F65}" destId="{CB35AD85-9A6A-4FC8-AD42-D80705D38DE4}" srcOrd="0" destOrd="0" presId="urn:microsoft.com/office/officeart/2005/8/layout/chevron2"/>
    <dgm:cxn modelId="{48C8AE4D-663B-4394-97DC-D466D46644CC}" type="presParOf" srcId="{E8565E37-586B-4500-B752-ABEA96341F65}" destId="{202C9978-E745-434F-85CD-0D9ECC8433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CED82-88CD-4B5A-87B6-C98633A8DCAB}">
      <dsp:nvSpPr>
        <dsp:cNvPr id="0" name=""/>
        <dsp:cNvSpPr/>
      </dsp:nvSpPr>
      <dsp:spPr>
        <a:xfrm>
          <a:off x="3349302" y="1995680"/>
          <a:ext cx="1530994" cy="15309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smtClean="0"/>
            <a:t>定密权</a:t>
          </a:r>
          <a:endParaRPr lang="zh-CN" altLang="en-US" sz="3400" kern="1200" dirty="0"/>
        </a:p>
      </dsp:txBody>
      <dsp:txXfrm>
        <a:off x="3573511" y="2219889"/>
        <a:ext cx="1082576" cy="1082576"/>
      </dsp:txXfrm>
    </dsp:sp>
    <dsp:sp modelId="{A5E8DDCC-7BF7-48C7-96EE-EC1302C55E8A}">
      <dsp:nvSpPr>
        <dsp:cNvPr id="0" name=""/>
        <dsp:cNvSpPr/>
      </dsp:nvSpPr>
      <dsp:spPr>
        <a:xfrm rot="16200000">
          <a:off x="3883904" y="1748042"/>
          <a:ext cx="461790" cy="33486"/>
        </a:xfrm>
        <a:custGeom>
          <a:avLst/>
          <a:gdLst/>
          <a:ahLst/>
          <a:cxnLst/>
          <a:rect l="0" t="0" r="0" b="0"/>
          <a:pathLst>
            <a:path>
              <a:moveTo>
                <a:pt x="0" y="16743"/>
              </a:moveTo>
              <a:lnTo>
                <a:pt x="461790" y="16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103255" y="1753240"/>
        <a:ext cx="23089" cy="23089"/>
      </dsp:txXfrm>
    </dsp:sp>
    <dsp:sp modelId="{393A99A5-3B63-4A60-B7EE-4F17A4AF56DD}">
      <dsp:nvSpPr>
        <dsp:cNvPr id="0" name=""/>
        <dsp:cNvSpPr/>
      </dsp:nvSpPr>
      <dsp:spPr>
        <a:xfrm>
          <a:off x="3349302" y="2895"/>
          <a:ext cx="1530994" cy="15309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定密主体</a:t>
          </a:r>
          <a:endParaRPr lang="zh-CN" altLang="en-US" sz="2700" kern="1200" dirty="0"/>
        </a:p>
      </dsp:txBody>
      <dsp:txXfrm>
        <a:off x="3573511" y="227104"/>
        <a:ext cx="1082576" cy="1082576"/>
      </dsp:txXfrm>
    </dsp:sp>
    <dsp:sp modelId="{BF355595-25B3-41DF-AE0E-746034BD38B1}">
      <dsp:nvSpPr>
        <dsp:cNvPr id="0" name=""/>
        <dsp:cNvSpPr/>
      </dsp:nvSpPr>
      <dsp:spPr>
        <a:xfrm rot="1800000">
          <a:off x="4746806" y="3242630"/>
          <a:ext cx="461790" cy="33486"/>
        </a:xfrm>
        <a:custGeom>
          <a:avLst/>
          <a:gdLst/>
          <a:ahLst/>
          <a:cxnLst/>
          <a:rect l="0" t="0" r="0" b="0"/>
          <a:pathLst>
            <a:path>
              <a:moveTo>
                <a:pt x="0" y="16743"/>
              </a:moveTo>
              <a:lnTo>
                <a:pt x="461790" y="16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966156" y="3247829"/>
        <a:ext cx="23089" cy="23089"/>
      </dsp:txXfrm>
    </dsp:sp>
    <dsp:sp modelId="{FB617C44-0498-4219-BA97-73E06EB6FA71}">
      <dsp:nvSpPr>
        <dsp:cNvPr id="0" name=""/>
        <dsp:cNvSpPr/>
      </dsp:nvSpPr>
      <dsp:spPr>
        <a:xfrm>
          <a:off x="5075104" y="2992072"/>
          <a:ext cx="1530994" cy="15309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定密责任人</a:t>
          </a:r>
          <a:endParaRPr lang="zh-CN" altLang="en-US" sz="2700" kern="1200" dirty="0"/>
        </a:p>
      </dsp:txBody>
      <dsp:txXfrm>
        <a:off x="5299313" y="3216281"/>
        <a:ext cx="1082576" cy="1082576"/>
      </dsp:txXfrm>
    </dsp:sp>
    <dsp:sp modelId="{8B9189CE-B4B1-479F-A4DB-00978889D26F}">
      <dsp:nvSpPr>
        <dsp:cNvPr id="0" name=""/>
        <dsp:cNvSpPr/>
      </dsp:nvSpPr>
      <dsp:spPr>
        <a:xfrm rot="9000000">
          <a:off x="3021003" y="3242630"/>
          <a:ext cx="461790" cy="33486"/>
        </a:xfrm>
        <a:custGeom>
          <a:avLst/>
          <a:gdLst/>
          <a:ahLst/>
          <a:cxnLst/>
          <a:rect l="0" t="0" r="0" b="0"/>
          <a:pathLst>
            <a:path>
              <a:moveTo>
                <a:pt x="0" y="16743"/>
              </a:moveTo>
              <a:lnTo>
                <a:pt x="461790" y="16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3240354" y="3247829"/>
        <a:ext cx="23089" cy="23089"/>
      </dsp:txXfrm>
    </dsp:sp>
    <dsp:sp modelId="{511C76DB-491D-4537-B6D0-7991BEC713C7}">
      <dsp:nvSpPr>
        <dsp:cNvPr id="0" name=""/>
        <dsp:cNvSpPr/>
      </dsp:nvSpPr>
      <dsp:spPr>
        <a:xfrm>
          <a:off x="1623500" y="2992072"/>
          <a:ext cx="1530994" cy="15309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定密授权</a:t>
          </a:r>
          <a:endParaRPr lang="zh-CN" altLang="en-US" sz="2700" kern="1200" dirty="0"/>
        </a:p>
      </dsp:txBody>
      <dsp:txXfrm>
        <a:off x="1847709" y="3216281"/>
        <a:ext cx="1082576" cy="1082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E76CE-D0BC-4DC6-9BC9-428BBDEC70FD}">
      <dsp:nvSpPr>
        <dsp:cNvPr id="0" name=""/>
        <dsp:cNvSpPr/>
      </dsp:nvSpPr>
      <dsp:spPr>
        <a:xfrm rot="5400000">
          <a:off x="-174057" y="176075"/>
          <a:ext cx="1160382" cy="8122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提交申请</a:t>
          </a:r>
          <a:endParaRPr lang="zh-CN" altLang="en-US" sz="1500" kern="1200" dirty="0"/>
        </a:p>
      </dsp:txBody>
      <dsp:txXfrm rot="-5400000">
        <a:off x="0" y="408152"/>
        <a:ext cx="812268" cy="348114"/>
      </dsp:txXfrm>
    </dsp:sp>
    <dsp:sp modelId="{FDAC204E-9F4E-4B8B-B385-5C6D34ABE8BE}">
      <dsp:nvSpPr>
        <dsp:cNvPr id="0" name=""/>
        <dsp:cNvSpPr/>
      </dsp:nvSpPr>
      <dsp:spPr>
        <a:xfrm rot="5400000">
          <a:off x="4143809" y="-3329523"/>
          <a:ext cx="754248" cy="741733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本单位的基本情况、定密情况、申请定密权限、申请理由、定密依据、</a:t>
          </a:r>
          <a:r>
            <a:rPr lang="en-US" altLang="zh-CN" sz="2000" kern="1200" dirty="0" smtClean="0"/>
            <a:t>《</a:t>
          </a:r>
          <a:r>
            <a:rPr lang="zh-CN" altLang="en-US" sz="2000" kern="1200" dirty="0" smtClean="0"/>
            <a:t>定密事项一览表</a:t>
          </a:r>
          <a:r>
            <a:rPr lang="en-US" altLang="zh-CN" sz="2000" kern="1200" dirty="0" smtClean="0"/>
            <a:t>》</a:t>
          </a:r>
          <a:r>
            <a:rPr lang="zh-CN" altLang="en-US" sz="2000" kern="1200" dirty="0" smtClean="0"/>
            <a:t>、近三年自身实际产生密件数量</a:t>
          </a:r>
          <a:endParaRPr lang="zh-CN" altLang="en-US" sz="2000" kern="1200" dirty="0"/>
        </a:p>
      </dsp:txBody>
      <dsp:txXfrm rot="-5400000">
        <a:off x="812268" y="38837"/>
        <a:ext cx="7380512" cy="680610"/>
      </dsp:txXfrm>
    </dsp:sp>
    <dsp:sp modelId="{FC69FEE9-6446-4125-BD43-001B432980E4}">
      <dsp:nvSpPr>
        <dsp:cNvPr id="0" name=""/>
        <dsp:cNvSpPr/>
      </dsp:nvSpPr>
      <dsp:spPr>
        <a:xfrm rot="5400000">
          <a:off x="-174057" y="1220062"/>
          <a:ext cx="1160382" cy="8122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受理审查</a:t>
          </a:r>
          <a:endParaRPr lang="zh-CN" altLang="en-US" sz="1500" kern="1200" dirty="0"/>
        </a:p>
      </dsp:txBody>
      <dsp:txXfrm rot="-5400000">
        <a:off x="0" y="1452139"/>
        <a:ext cx="812268" cy="348114"/>
      </dsp:txXfrm>
    </dsp:sp>
    <dsp:sp modelId="{2FFBBA9D-DA54-4FC2-8694-9F2C5387177B}">
      <dsp:nvSpPr>
        <dsp:cNvPr id="0" name=""/>
        <dsp:cNvSpPr/>
      </dsp:nvSpPr>
      <dsp:spPr>
        <a:xfrm rot="5400000">
          <a:off x="4143809" y="-2285536"/>
          <a:ext cx="754248" cy="741733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收到申请，</a:t>
          </a:r>
          <a:r>
            <a:rPr lang="en-US" altLang="zh-CN" sz="2000" kern="1200" dirty="0" smtClean="0"/>
            <a:t>5</a:t>
          </a:r>
          <a:r>
            <a:rPr lang="zh-CN" altLang="en-US" sz="2000" kern="1200" dirty="0" smtClean="0"/>
            <a:t>个工作日内，对其申请定密权条件进行审查</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上级机关或主管部门</a:t>
          </a:r>
          <a:endParaRPr lang="zh-CN" altLang="en-US" sz="2000" kern="1200" dirty="0"/>
        </a:p>
      </dsp:txBody>
      <dsp:txXfrm rot="-5400000">
        <a:off x="812268" y="1082824"/>
        <a:ext cx="7380512" cy="680610"/>
      </dsp:txXfrm>
    </dsp:sp>
    <dsp:sp modelId="{57175D6B-39F0-4F09-850A-410CA2CED9CD}">
      <dsp:nvSpPr>
        <dsp:cNvPr id="0" name=""/>
        <dsp:cNvSpPr/>
      </dsp:nvSpPr>
      <dsp:spPr>
        <a:xfrm rot="5400000">
          <a:off x="-174057" y="2264050"/>
          <a:ext cx="1160382" cy="8122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提请审批</a:t>
          </a:r>
          <a:endParaRPr lang="zh-CN" altLang="en-US" sz="1500" kern="1200" dirty="0"/>
        </a:p>
      </dsp:txBody>
      <dsp:txXfrm rot="-5400000">
        <a:off x="0" y="2496127"/>
        <a:ext cx="812268" cy="348114"/>
      </dsp:txXfrm>
    </dsp:sp>
    <dsp:sp modelId="{3CAA8190-EBAB-4305-8656-D6E8A537C510}">
      <dsp:nvSpPr>
        <dsp:cNvPr id="0" name=""/>
        <dsp:cNvSpPr/>
      </dsp:nvSpPr>
      <dsp:spPr>
        <a:xfrm rot="5400000">
          <a:off x="4143809" y="-1241548"/>
          <a:ext cx="754248" cy="741733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受理单位经审查，符合定密授权条件的，汇总后统一报省级保密行政管理部门</a:t>
          </a:r>
          <a:endParaRPr lang="zh-CN" altLang="en-US" sz="2000" kern="1200" dirty="0"/>
        </a:p>
      </dsp:txBody>
      <dsp:txXfrm rot="-5400000">
        <a:off x="812268" y="2126812"/>
        <a:ext cx="7380512" cy="680610"/>
      </dsp:txXfrm>
    </dsp:sp>
    <dsp:sp modelId="{23BED5FA-1F0F-464D-A39B-D8CC8112C145}">
      <dsp:nvSpPr>
        <dsp:cNvPr id="0" name=""/>
        <dsp:cNvSpPr/>
      </dsp:nvSpPr>
      <dsp:spPr>
        <a:xfrm rot="5400000">
          <a:off x="-174057" y="3308038"/>
          <a:ext cx="1160382" cy="8122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审批函复</a:t>
          </a:r>
          <a:endParaRPr lang="zh-CN" altLang="en-US" sz="1500" kern="1200" dirty="0"/>
        </a:p>
      </dsp:txBody>
      <dsp:txXfrm rot="-5400000">
        <a:off x="0" y="3540115"/>
        <a:ext cx="812268" cy="348114"/>
      </dsp:txXfrm>
    </dsp:sp>
    <dsp:sp modelId="{CEE1C5B8-0814-4E57-AAAD-6B7C23F6D898}">
      <dsp:nvSpPr>
        <dsp:cNvPr id="0" name=""/>
        <dsp:cNvSpPr/>
      </dsp:nvSpPr>
      <dsp:spPr>
        <a:xfrm rot="5400000">
          <a:off x="4143809" y="-197560"/>
          <a:ext cx="754248" cy="741733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省级保密行政管理部门，在</a:t>
          </a:r>
          <a:r>
            <a:rPr lang="en-US" altLang="zh-CN" sz="2000" kern="1200" dirty="0" smtClean="0"/>
            <a:t>5</a:t>
          </a:r>
          <a:r>
            <a:rPr lang="zh-CN" altLang="en-US" sz="2000" kern="1200" dirty="0" smtClean="0"/>
            <a:t>个工作日内，作出决定，及时函告报请机关单位</a:t>
          </a:r>
          <a:endParaRPr lang="zh-CN" altLang="en-US" sz="2000" kern="1200" dirty="0"/>
        </a:p>
      </dsp:txBody>
      <dsp:txXfrm rot="-5400000">
        <a:off x="812268" y="3170800"/>
        <a:ext cx="7380512" cy="680610"/>
      </dsp:txXfrm>
    </dsp:sp>
    <dsp:sp modelId="{CB35AD85-9A6A-4FC8-AD42-D80705D38DE4}">
      <dsp:nvSpPr>
        <dsp:cNvPr id="0" name=""/>
        <dsp:cNvSpPr/>
      </dsp:nvSpPr>
      <dsp:spPr>
        <a:xfrm rot="5400000">
          <a:off x="-174057" y="4352025"/>
          <a:ext cx="1160382" cy="8122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批复告知</a:t>
          </a:r>
          <a:endParaRPr lang="zh-CN" altLang="en-US" sz="1500" kern="1200" dirty="0"/>
        </a:p>
      </dsp:txBody>
      <dsp:txXfrm rot="-5400000">
        <a:off x="0" y="4584102"/>
        <a:ext cx="812268" cy="348114"/>
      </dsp:txXfrm>
    </dsp:sp>
    <dsp:sp modelId="{202C9978-E745-434F-85CD-0D9ECC843302}">
      <dsp:nvSpPr>
        <dsp:cNvPr id="0" name=""/>
        <dsp:cNvSpPr/>
      </dsp:nvSpPr>
      <dsp:spPr>
        <a:xfrm rot="5400000">
          <a:off x="4143809" y="846426"/>
          <a:ext cx="754248" cy="741733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smtClean="0"/>
            <a:t>上级机关或主管部门根据省级保密行政管理部门的申请意见，作出决定，以正式文件批复告知</a:t>
          </a:r>
          <a:endParaRPr lang="zh-CN" altLang="en-US" sz="2000" kern="1200" dirty="0"/>
        </a:p>
      </dsp:txBody>
      <dsp:txXfrm rot="-5400000">
        <a:off x="812268" y="4214787"/>
        <a:ext cx="7380512" cy="68061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A25E41-5027-4F15-A544-A269541D0771}" type="datetimeFigureOut">
              <a:rPr lang="zh-CN" altLang="en-US" smtClean="0"/>
              <a:pPr/>
              <a:t>2021/5/9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1B2977-3648-4B9B-9A61-E705F7589CFF}" type="slidenum">
              <a:rPr lang="zh-CN" altLang="en-US" smtClean="0"/>
              <a:pPr/>
              <a:t>‹#›</a:t>
            </a:fld>
            <a:endParaRPr lang="zh-CN" altLang="en-US"/>
          </a:p>
        </p:txBody>
      </p:sp>
    </p:spTree>
    <p:extLst>
      <p:ext uri="{BB962C8B-B14F-4D97-AF65-F5344CB8AC3E}">
        <p14:creationId xmlns:p14="http://schemas.microsoft.com/office/powerpoint/2010/main" val="286838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B1B2977-3648-4B9B-9A61-E705F7589CFF}" type="slidenum">
              <a:rPr lang="zh-CN" altLang="en-US" smtClean="0"/>
              <a:pPr/>
              <a:t>11</a:t>
            </a:fld>
            <a:endParaRPr lang="zh-CN" altLang="en-US"/>
          </a:p>
        </p:txBody>
      </p:sp>
    </p:spTree>
    <p:extLst>
      <p:ext uri="{BB962C8B-B14F-4D97-AF65-F5344CB8AC3E}">
        <p14:creationId xmlns:p14="http://schemas.microsoft.com/office/powerpoint/2010/main" val="67875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p26</a:t>
            </a:r>
            <a:endParaRPr kumimoji="1" lang="zh-CN" altLang="en-US" dirty="0"/>
          </a:p>
        </p:txBody>
      </p:sp>
      <p:sp>
        <p:nvSpPr>
          <p:cNvPr id="4" name="幻灯片编号占位符 3"/>
          <p:cNvSpPr>
            <a:spLocks noGrp="1"/>
          </p:cNvSpPr>
          <p:nvPr>
            <p:ph type="sldNum" sz="quarter" idx="10"/>
          </p:nvPr>
        </p:nvSpPr>
        <p:spPr/>
        <p:txBody>
          <a:bodyPr/>
          <a:lstStyle/>
          <a:p>
            <a:fld id="{2B1B2977-3648-4B9B-9A61-E705F7589CFF}" type="slidenum">
              <a:rPr lang="zh-CN" altLang="en-US" smtClean="0"/>
              <a:pPr/>
              <a:t>15</a:t>
            </a:fld>
            <a:endParaRPr lang="zh-CN" altLang="en-US"/>
          </a:p>
        </p:txBody>
      </p:sp>
    </p:spTree>
    <p:extLst>
      <p:ext uri="{BB962C8B-B14F-4D97-AF65-F5344CB8AC3E}">
        <p14:creationId xmlns:p14="http://schemas.microsoft.com/office/powerpoint/2010/main" val="1818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B1B2977-3648-4B9B-9A61-E705F7589CFF}" type="slidenum">
              <a:rPr lang="zh-CN" altLang="en-US" smtClean="0"/>
              <a:pPr/>
              <a:t>19</a:t>
            </a:fld>
            <a:endParaRPr lang="zh-CN" altLang="en-US"/>
          </a:p>
        </p:txBody>
      </p:sp>
    </p:spTree>
    <p:extLst>
      <p:ext uri="{BB962C8B-B14F-4D97-AF65-F5344CB8AC3E}">
        <p14:creationId xmlns:p14="http://schemas.microsoft.com/office/powerpoint/2010/main" val="132259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俄罗斯，根据</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俄罗斯联邦国家秘密法</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第四条规定，有权做出定密授权的主要是联邦总统。</a:t>
            </a:r>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在法国，定密权主要集中在法国政府总理手中，同时，在总理确定的条件下，各部部长在其职权范围内，可明确负责定密的主管官员。</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B1B2977-3648-4B9B-9A61-E705F7589CFF}" type="slidenum">
              <a:rPr lang="zh-CN" altLang="en-US" smtClean="0"/>
              <a:pPr/>
              <a:t>111</a:t>
            </a:fld>
            <a:endParaRPr lang="zh-CN" altLang="en-US"/>
          </a:p>
        </p:txBody>
      </p:sp>
    </p:spTree>
    <p:extLst>
      <p:ext uri="{BB962C8B-B14F-4D97-AF65-F5344CB8AC3E}">
        <p14:creationId xmlns:p14="http://schemas.microsoft.com/office/powerpoint/2010/main" val="195416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B1B2977-3648-4B9B-9A61-E705F7589CFF}" type="slidenum">
              <a:rPr lang="zh-CN" altLang="en-US" smtClean="0"/>
              <a:pPr/>
              <a:t>112</a:t>
            </a:fld>
            <a:endParaRPr lang="zh-CN" altLang="en-US"/>
          </a:p>
        </p:txBody>
      </p:sp>
    </p:spTree>
    <p:extLst>
      <p:ext uri="{BB962C8B-B14F-4D97-AF65-F5344CB8AC3E}">
        <p14:creationId xmlns:p14="http://schemas.microsoft.com/office/powerpoint/2010/main" val="251425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43768" y="274639"/>
            <a:ext cx="1543032"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9"/>
            <a:ext cx="661513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06936E7E-AB93-C446-82C8-D172113D544B}" type="datetime1">
              <a:rPr lang="zh-CN" altLang="en-US"/>
              <a:pPr>
                <a:defRPr/>
              </a:pPr>
              <a:t>2021/5/9</a:t>
            </a:fld>
            <a:endParaRPr lang="zh-CN" altLang="en-US" sz="135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34BD32AD-47CE-CD4A-8348-A02E18975182}" type="slidenum">
              <a:rPr lang="zh-CN" altLang="en-US"/>
              <a:pPr>
                <a:defRPr/>
              </a:pPr>
              <a:t>‹#›</a:t>
            </a:fld>
            <a:endParaRPr lang="zh-CN" altLang="en-US" sz="1350">
              <a:solidFill>
                <a:schemeClr val="tx1"/>
              </a:solidFill>
            </a:endParaRPr>
          </a:p>
        </p:txBody>
      </p:sp>
    </p:spTree>
    <p:extLst>
      <p:ext uri="{BB962C8B-B14F-4D97-AF65-F5344CB8AC3E}">
        <p14:creationId xmlns:p14="http://schemas.microsoft.com/office/powerpoint/2010/main" val="91100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2924181"/>
            <a:ext cx="7772400" cy="1362075"/>
          </a:xfrm>
        </p:spPr>
        <p:txBody>
          <a:bodyPr anchor="t"/>
          <a:lstStyle>
            <a:lvl1pPr algn="l">
              <a:defRPr sz="44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457205" y="285728"/>
            <a:ext cx="8230993" cy="696626"/>
          </a:xfrm>
        </p:spPr>
        <p:txBody>
          <a:bodyPr anchor="ctr"/>
          <a:lstStyle>
            <a:lvl1pPr algn="ctr">
              <a:defRPr sz="3600" b="0"/>
            </a:lvl1pPr>
          </a:lstStyle>
          <a:p>
            <a:r>
              <a:rPr kumimoji="0" lang="zh-CN" altLang="en-US" smtClean="0"/>
              <a:t>单击此处编辑母版标题样式</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001024" y="642918"/>
            <a:ext cx="785818" cy="4572032"/>
          </a:xfrm>
        </p:spPr>
        <p:txBody>
          <a:bodyPr vert="eaVert"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3.png"/><Relationship Id="rId1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4">
            <a:duotone>
              <a:schemeClr val="accent1"/>
              <a:srgbClr val="FFFFFF"/>
            </a:duotone>
            <a:lum bright="12000" contrast="40000"/>
          </a:blip>
          <a:stretch>
            <a:fillRect/>
          </a:stretch>
        </p:blipFill>
        <p:spPr>
          <a:xfrm>
            <a:off x="6667809" y="4915143"/>
            <a:ext cx="2476191" cy="1942857"/>
          </a:xfrm>
          <a:prstGeom prst="rect">
            <a:avLst/>
          </a:prstGeom>
          <a:noFill/>
          <a:ln>
            <a:noFill/>
          </a:ln>
        </p:spPr>
      </p:pic>
      <p:sp>
        <p:nvSpPr>
          <p:cNvPr id="10" name="矩形 9"/>
          <p:cNvSpPr/>
          <p:nvPr/>
        </p:nvSpPr>
        <p:spPr>
          <a:xfrm>
            <a:off x="0" y="0"/>
            <a:ext cx="9144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sp>
        <p:nvSpPr>
          <p:cNvPr id="11" name="矩形 10"/>
          <p:cNvSpPr/>
          <p:nvPr/>
        </p:nvSpPr>
        <p:spPr>
          <a:xfrm>
            <a:off x="0" y="40951"/>
            <a:ext cx="457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pic>
        <p:nvPicPr>
          <p:cNvPr id="9" name="图片 8"/>
          <p:cNvPicPr>
            <a:picLocks noChangeAspect="1"/>
          </p:cNvPicPr>
          <p:nvPr/>
        </p:nvPicPr>
        <p:blipFill>
          <a:blip r:embed="rId15">
            <a:duotone>
              <a:schemeClr val="accent1"/>
              <a:srgbClr val="FFFFFF"/>
            </a:duotone>
            <a:lum bright="35000" contrast="40000"/>
          </a:blip>
          <a:stretch>
            <a:fillRect/>
          </a:stretch>
        </p:blipFill>
        <p:spPr>
          <a:xfrm>
            <a:off x="0" y="6420445"/>
            <a:ext cx="9144000" cy="437555"/>
          </a:xfrm>
          <a:prstGeom prst="rect">
            <a:avLst/>
          </a:prstGeom>
          <a:noFill/>
          <a:ln>
            <a:noFill/>
          </a:ln>
          <a:effectLst/>
        </p:spPr>
      </p:pic>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30820CF-B880-4189-942D-D702A7CBA730}" type="datetimeFigureOut">
              <a:rPr lang="zh-CN" altLang="en-US" smtClean="0"/>
              <a:pPr/>
              <a:t>2021/5/9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0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定密权与定密授权</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t>
            </a:r>
            <a:r>
              <a:rPr kumimoji="1" lang="zh-CN" altLang="en-US" dirty="0" smtClean="0"/>
              <a:t>暂行规定</a:t>
            </a:r>
            <a:r>
              <a:rPr kumimoji="1" lang="en-US" altLang="zh-CN"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a:t>（第六条至第十三条</a:t>
            </a:r>
            <a:r>
              <a:rPr kumimoji="1" lang="zh-CN" altLang="en-US" dirty="0" smtClean="0"/>
              <a:t>）</a:t>
            </a:r>
          </a:p>
          <a:p>
            <a:r>
              <a:rPr kumimoji="1" lang="zh-CN" altLang="en-US" dirty="0" smtClean="0"/>
              <a:t>规范了定密授权</a:t>
            </a:r>
            <a:r>
              <a:rPr kumimoji="1" lang="zh-CN" altLang="en-US" dirty="0"/>
              <a:t>。明确定密授权主体和定密授权的基本原则，规定定密授权不得超出授权机关定密权限及不得再行授权原则，对申请授权的主体、申请程序、主动授权程序、授权决定、授权监督、撤销授权以及授权备案作出详细规定</a:t>
            </a:r>
            <a:r>
              <a:rPr kumimoji="1" lang="zh-CN" altLang="en-US" dirty="0" smtClean="0"/>
              <a:t>。</a:t>
            </a:r>
            <a:endParaRPr kumimoji="1" lang="zh-CN" altLang="en-US" dirty="0"/>
          </a:p>
        </p:txBody>
      </p:sp>
    </p:spTree>
    <p:extLst>
      <p:ext uri="{BB962C8B-B14F-4D97-AF65-F5344CB8AC3E}">
        <p14:creationId xmlns:p14="http://schemas.microsoft.com/office/powerpoint/2010/main" val="9878876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5490" y="476672"/>
            <a:ext cx="5649491" cy="5649491"/>
          </a:xfrm>
        </p:spPr>
      </p:pic>
    </p:spTree>
    <p:extLst>
      <p:ext uri="{BB962C8B-B14F-4D97-AF65-F5344CB8AC3E}">
        <p14:creationId xmlns:p14="http://schemas.microsoft.com/office/powerpoint/2010/main" val="1685009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736" y="254070"/>
            <a:ext cx="4514251" cy="5988294"/>
          </a:xfrm>
        </p:spPr>
      </p:pic>
    </p:spTree>
    <p:extLst>
      <p:ext uri="{BB962C8B-B14F-4D97-AF65-F5344CB8AC3E}">
        <p14:creationId xmlns:p14="http://schemas.microsoft.com/office/powerpoint/2010/main" val="14250116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20248"/>
            <a:ext cx="5112567" cy="6821207"/>
          </a:xfrm>
        </p:spPr>
      </p:pic>
    </p:spTree>
    <p:extLst>
      <p:ext uri="{BB962C8B-B14F-4D97-AF65-F5344CB8AC3E}">
        <p14:creationId xmlns:p14="http://schemas.microsoft.com/office/powerpoint/2010/main" val="16864595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424" y="1916832"/>
            <a:ext cx="8229600" cy="2626468"/>
          </a:xfrm>
        </p:spPr>
      </p:pic>
    </p:spTree>
    <p:extLst>
      <p:ext uri="{BB962C8B-B14F-4D97-AF65-F5344CB8AC3E}">
        <p14:creationId xmlns:p14="http://schemas.microsoft.com/office/powerpoint/2010/main" val="19751909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13" y="548680"/>
            <a:ext cx="4513687" cy="5746871"/>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548680"/>
            <a:ext cx="4648200" cy="5791200"/>
          </a:xfrm>
          <a:prstGeom prst="rect">
            <a:avLst/>
          </a:prstGeom>
        </p:spPr>
      </p:pic>
    </p:spTree>
    <p:extLst>
      <p:ext uri="{BB962C8B-B14F-4D97-AF65-F5344CB8AC3E}">
        <p14:creationId xmlns:p14="http://schemas.microsoft.com/office/powerpoint/2010/main" val="1038745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409" y="1124744"/>
            <a:ext cx="7335181" cy="4525963"/>
          </a:xfrm>
        </p:spPr>
      </p:pic>
    </p:spTree>
    <p:extLst>
      <p:ext uri="{BB962C8B-B14F-4D97-AF65-F5344CB8AC3E}">
        <p14:creationId xmlns:p14="http://schemas.microsoft.com/office/powerpoint/2010/main" val="5419276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052736"/>
            <a:ext cx="3831187" cy="4525963"/>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275" y="30798"/>
            <a:ext cx="3893228" cy="323579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3192120"/>
            <a:ext cx="4032703" cy="3644528"/>
          </a:xfrm>
          <a:prstGeom prst="rect">
            <a:avLst/>
          </a:prstGeom>
        </p:spPr>
      </p:pic>
    </p:spTree>
    <p:extLst>
      <p:ext uri="{BB962C8B-B14F-4D97-AF65-F5344CB8AC3E}">
        <p14:creationId xmlns:p14="http://schemas.microsoft.com/office/powerpoint/2010/main" val="13239490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江苏省定密授权案例</a:t>
            </a:r>
            <a:endParaRPr lang="zh-CN" altLang="en-US" dirty="0"/>
          </a:p>
        </p:txBody>
      </p:sp>
      <p:graphicFrame>
        <p:nvGraphicFramePr>
          <p:cNvPr id="4" name="内容占位符 3"/>
          <p:cNvGraphicFramePr>
            <a:graphicFrameLocks noGrp="1"/>
          </p:cNvGraphicFramePr>
          <p:nvPr>
            <p:ph idx="1"/>
          </p:nvPr>
        </p:nvGraphicFramePr>
        <p:xfrm>
          <a:off x="457200" y="1374779"/>
          <a:ext cx="8229600" cy="534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广州市定密授权案例</a:t>
            </a:r>
            <a:endParaRPr lang="zh-CN" altLang="en-US" dirty="0"/>
          </a:p>
        </p:txBody>
      </p:sp>
      <p:pic>
        <p:nvPicPr>
          <p:cNvPr id="4" name="内容占位符 3" descr="IMAG0138.jpg"/>
          <p:cNvPicPr>
            <a:picLocks noGrp="1" noChangeAspect="1"/>
          </p:cNvPicPr>
          <p:nvPr>
            <p:ph idx="1"/>
          </p:nvPr>
        </p:nvPicPr>
        <p:blipFill>
          <a:blip r:embed="rId2" cstate="print"/>
          <a:stretch>
            <a:fillRect/>
          </a:stretch>
        </p:blipFill>
        <p:spPr>
          <a:xfrm>
            <a:off x="792587" y="1600200"/>
            <a:ext cx="7558825" cy="4525963"/>
          </a:xfr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AG0139.jpg"/>
          <p:cNvPicPr>
            <a:picLocks noGrp="1" noChangeAspect="1"/>
          </p:cNvPicPr>
          <p:nvPr>
            <p:ph idx="1"/>
          </p:nvPr>
        </p:nvPicPr>
        <p:blipFill>
          <a:blip r:embed="rId2" cstate="print"/>
          <a:stretch>
            <a:fillRect/>
          </a:stretch>
        </p:blipFill>
        <p:spPr>
          <a:xfrm>
            <a:off x="792587" y="1600200"/>
            <a:ext cx="7558825" cy="4525963"/>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定密权</a:t>
            </a:r>
            <a:endParaRPr lang="zh-CN" altLang="en-US" dirty="0"/>
          </a:p>
        </p:txBody>
      </p:sp>
      <p:sp>
        <p:nvSpPr>
          <p:cNvPr id="3" name="内容占位符 2"/>
          <p:cNvSpPr>
            <a:spLocks noGrp="1"/>
          </p:cNvSpPr>
          <p:nvPr>
            <p:ph idx="1"/>
          </p:nvPr>
        </p:nvSpPr>
        <p:spPr>
          <a:xfrm>
            <a:off x="457200" y="1600200"/>
            <a:ext cx="8229600" cy="4997152"/>
          </a:xfrm>
        </p:spPr>
        <p:txBody>
          <a:bodyPr>
            <a:normAutofit/>
          </a:bodyPr>
          <a:lstStyle/>
          <a:p>
            <a:r>
              <a:rPr lang="zh-CN" altLang="zh-CN" dirty="0"/>
              <a:t>定密权是指机关、单位对某一事项是否属于国家秘密和属于何种密级进行确定，以及变更和解除国家秘密事项的权力</a:t>
            </a:r>
            <a:r>
              <a:rPr lang="zh-CN" altLang="zh-CN" dirty="0" smtClean="0"/>
              <a:t>。</a:t>
            </a:r>
            <a:endParaRPr lang="zh-CN" altLang="en-US" dirty="0"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AG0140.jpg"/>
          <p:cNvPicPr>
            <a:picLocks noGrp="1" noChangeAspect="1"/>
          </p:cNvPicPr>
          <p:nvPr>
            <p:ph idx="1"/>
          </p:nvPr>
        </p:nvPicPr>
        <p:blipFill>
          <a:blip r:embed="rId2"/>
          <a:srcRect l="4635" r="8416"/>
          <a:stretch>
            <a:fillRect/>
          </a:stretch>
        </p:blipFill>
        <p:spPr>
          <a:xfrm>
            <a:off x="-32" y="0"/>
            <a:ext cx="8858281" cy="6765702"/>
          </a:xfr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国外定密授权的基本情况</a:t>
            </a:r>
            <a:endParaRPr lang="zh-CN" altLang="en-US" dirty="0"/>
          </a:p>
        </p:txBody>
      </p:sp>
      <p:sp>
        <p:nvSpPr>
          <p:cNvPr id="3" name="内容占位符 2"/>
          <p:cNvSpPr>
            <a:spLocks noGrp="1"/>
          </p:cNvSpPr>
          <p:nvPr>
            <p:ph idx="1"/>
          </p:nvPr>
        </p:nvSpPr>
        <p:spPr/>
        <p:txBody>
          <a:bodyPr/>
          <a:lstStyle/>
          <a:p>
            <a:pPr>
              <a:lnSpc>
                <a:spcPct val="200000"/>
              </a:lnSpc>
            </a:pPr>
            <a:r>
              <a:rPr lang="zh-CN" altLang="en-US" dirty="0" smtClean="0"/>
              <a:t>美国        原始定密官</a:t>
            </a:r>
            <a:endParaRPr lang="en-US" altLang="zh-CN" dirty="0" smtClean="0"/>
          </a:p>
          <a:p>
            <a:pPr>
              <a:lnSpc>
                <a:spcPct val="200000"/>
              </a:lnSpc>
            </a:pPr>
            <a:r>
              <a:rPr lang="zh-CN" altLang="en-US" dirty="0" smtClean="0"/>
              <a:t>俄罗斯   联邦总统</a:t>
            </a:r>
            <a:endParaRPr lang="en-US" altLang="zh-CN" dirty="0" smtClean="0"/>
          </a:p>
          <a:p>
            <a:pPr>
              <a:lnSpc>
                <a:spcPct val="200000"/>
              </a:lnSpc>
            </a:pPr>
            <a:r>
              <a:rPr lang="zh-CN" altLang="en-US" dirty="0" smtClean="0"/>
              <a:t>法国        总理</a:t>
            </a:r>
            <a:endParaRPr lang="zh-CN" altLang="en-US" dirty="0"/>
          </a:p>
        </p:txBody>
      </p:sp>
    </p:spTree>
    <p:extLst>
      <p:ext uri="{BB962C8B-B14F-4D97-AF65-F5344CB8AC3E}">
        <p14:creationId xmlns:p14="http://schemas.microsoft.com/office/powerpoint/2010/main" val="17318260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除法律明确规定的主体可以行使原始定密权外，根据实际需要并经法定程序授权有关主体行使一定范围内的定密权，是很多国家的通行做法。</a:t>
            </a:r>
            <a:endParaRPr lang="en-US" altLang="zh-CN" dirty="0" smtClean="0"/>
          </a:p>
          <a:p>
            <a:r>
              <a:rPr lang="zh-CN" altLang="en-US" dirty="0" smtClean="0"/>
              <a:t>但对于此种授权都有极其严格的控制，特别是有权做出授权的主体，</a:t>
            </a:r>
            <a:r>
              <a:rPr lang="zh-CN" altLang="en-US" dirty="0" smtClean="0">
                <a:solidFill>
                  <a:srgbClr val="FF0000"/>
                </a:solidFill>
              </a:rPr>
              <a:t>仅限于总统、总理或者部长等少数主体</a:t>
            </a:r>
            <a:r>
              <a:rPr lang="zh-CN" altLang="en-US" dirty="0" smtClean="0"/>
              <a:t>。</a:t>
            </a:r>
            <a:endParaRPr lang="zh-CN" altLang="en-US" dirty="0"/>
          </a:p>
        </p:txBody>
      </p:sp>
    </p:spTree>
    <p:extLst>
      <p:ext uri="{BB962C8B-B14F-4D97-AF65-F5344CB8AC3E}">
        <p14:creationId xmlns:p14="http://schemas.microsoft.com/office/powerpoint/2010/main" val="86645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92500" lnSpcReduction="20000"/>
          </a:bodyPr>
          <a:lstStyle/>
          <a:p>
            <a:r>
              <a:rPr lang="zh-CN" altLang="zh-CN" dirty="0"/>
              <a:t>定密权有两种类型：即法定的定密权和授予的定密权。</a:t>
            </a:r>
            <a:endParaRPr lang="zh-CN" altLang="en-US" dirty="0"/>
          </a:p>
          <a:p>
            <a:r>
              <a:rPr lang="zh-CN" altLang="zh-CN" dirty="0"/>
              <a:t>法定的定密权是指依据保密法直接享有的确定、变更和解除国家秘密的权力。</a:t>
            </a:r>
            <a:endParaRPr lang="zh-CN" altLang="en-US" dirty="0"/>
          </a:p>
          <a:p>
            <a:r>
              <a:rPr lang="zh-CN" altLang="zh-CN" dirty="0"/>
              <a:t>授予的定密权，是指通过授权途径获得的确定、变更和解除国家秘密的权力。根据保密法及其实施条例，没有定密权或者没有相应定密权限的机关、单位，可以向有关中央国家机关、省级机关以及设区的市、自治州一级机关申请定密授权。同时，具有法定定密权的机关也可以根据工作需要，主动作出定密授权。</a:t>
            </a:r>
            <a:endParaRPr lang="zh-CN" altLang="en-US" dirty="0"/>
          </a:p>
          <a:p>
            <a:endParaRPr kumimoji="1" lang="zh-CN" altLang="en-US" dirty="0"/>
          </a:p>
        </p:txBody>
      </p:sp>
    </p:spTree>
    <p:extLst>
      <p:ext uri="{BB962C8B-B14F-4D97-AF65-F5344CB8AC3E}">
        <p14:creationId xmlns:p14="http://schemas.microsoft.com/office/powerpoint/2010/main" val="54998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92500" lnSpcReduction="20000"/>
          </a:bodyPr>
          <a:lstStyle/>
          <a:p>
            <a:r>
              <a:rPr lang="zh-CN" altLang="zh-CN" dirty="0"/>
              <a:t>区分法定的定密权和授予的定密权，对于机关、单位明确自身权限、做好定密工作具有十分重要的作用</a:t>
            </a:r>
            <a:r>
              <a:rPr lang="zh-CN" altLang="zh-CN" dirty="0" smtClean="0"/>
              <a:t>。</a:t>
            </a:r>
            <a:endParaRPr lang="zh-CN" altLang="en-US" dirty="0" smtClean="0"/>
          </a:p>
          <a:p>
            <a:r>
              <a:rPr lang="zh-CN" altLang="zh-CN" dirty="0" smtClean="0"/>
              <a:t>依法</a:t>
            </a:r>
            <a:r>
              <a:rPr lang="zh-CN" altLang="zh-CN" dirty="0"/>
              <a:t>享有定密权的机关，应当按照保密法律法规的要求，认真做好定密工作，并可以根据工作需要或者有关机关、单位的申请作出定密授权</a:t>
            </a:r>
            <a:r>
              <a:rPr lang="zh-CN" altLang="zh-CN" dirty="0" smtClean="0"/>
              <a:t>。</a:t>
            </a:r>
            <a:endParaRPr lang="zh-CN" altLang="en-US" dirty="0" smtClean="0"/>
          </a:p>
          <a:p>
            <a:r>
              <a:rPr lang="zh-CN" altLang="zh-CN" dirty="0" smtClean="0"/>
              <a:t>没有</a:t>
            </a:r>
            <a:r>
              <a:rPr lang="zh-CN" altLang="zh-CN" dirty="0"/>
              <a:t>法定的定密权，但实际工作需要定密的机关、单位，或者已有定密权，但实际需要的定密权限超出现有权限的，应当依据保密法规规定申请定密授权，以便及时开展定密工作。 </a:t>
            </a:r>
            <a:endParaRPr kumimoji="1" lang="zh-CN" altLang="en-US" dirty="0"/>
          </a:p>
        </p:txBody>
      </p:sp>
    </p:spTree>
    <p:extLst>
      <p:ext uri="{BB962C8B-B14F-4D97-AF65-F5344CB8AC3E}">
        <p14:creationId xmlns:p14="http://schemas.microsoft.com/office/powerpoint/2010/main" val="36636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定密权限</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smtClean="0"/>
              <a:t>定密权限</a:t>
            </a:r>
            <a:r>
              <a:rPr lang="en-US" altLang="zh-CN" dirty="0" smtClean="0"/>
              <a:t>, </a:t>
            </a:r>
            <a:r>
              <a:rPr lang="zh-CN" altLang="en-US" dirty="0" smtClean="0"/>
              <a:t>是指拥有定密权的机关单位</a:t>
            </a:r>
            <a:r>
              <a:rPr lang="en-US" altLang="zh-CN" dirty="0" smtClean="0"/>
              <a:t>, </a:t>
            </a:r>
            <a:r>
              <a:rPr lang="zh-CN" altLang="en-US" dirty="0" smtClean="0"/>
              <a:t>能够在规定范围内有限行使的定密职权 。</a:t>
            </a:r>
            <a:endParaRPr lang="en-US" altLang="zh-CN" dirty="0" smtClean="0"/>
          </a:p>
          <a:p>
            <a:endParaRPr lang="en-US" altLang="zh-CN" dirty="0" smtClean="0"/>
          </a:p>
          <a:p>
            <a:r>
              <a:rPr lang="zh-CN" altLang="en-US" dirty="0" smtClean="0"/>
              <a:t>在行使定密权时所能够确定国家秘密事项的最高密级和最大范围。即特指行使定密权的有效边际。</a:t>
            </a:r>
            <a:endParaRPr lang="en-US" altLang="zh-CN" dirty="0" smtClean="0"/>
          </a:p>
          <a:p>
            <a:endParaRPr lang="en-US" altLang="zh-CN" dirty="0" smtClean="0"/>
          </a:p>
          <a:p>
            <a:r>
              <a:rPr lang="zh-CN" altLang="en-US" b="1" dirty="0" smtClean="0"/>
              <a:t>思考：</a:t>
            </a:r>
            <a:endParaRPr lang="en-US" altLang="zh-CN" b="1" dirty="0" smtClean="0"/>
          </a:p>
          <a:p>
            <a:r>
              <a:rPr lang="zh-CN" altLang="en-US" dirty="0" smtClean="0"/>
              <a:t>拥有秘密定密权的机构能否定密绝密文件</a:t>
            </a:r>
            <a:endParaRPr lang="en-US" altLang="zh-CN" dirty="0" smtClean="0"/>
          </a:p>
          <a:p>
            <a:r>
              <a:rPr lang="en-US" altLang="zh-CN" dirty="0" smtClean="0"/>
              <a:t>A</a:t>
            </a:r>
            <a:r>
              <a:rPr lang="zh-CN" altLang="en-US" dirty="0" smtClean="0"/>
              <a:t>单位拥有绝密定密权，能否定密</a:t>
            </a:r>
            <a:r>
              <a:rPr lang="en-US" altLang="zh-CN" dirty="0" smtClean="0"/>
              <a:t>B</a:t>
            </a:r>
            <a:r>
              <a:rPr lang="zh-CN" altLang="en-US" dirty="0" smtClean="0"/>
              <a:t>单位的秘密文件</a:t>
            </a:r>
            <a:endParaRPr lang="en-US" altLang="zh-CN" dirty="0" smtClean="0"/>
          </a:p>
          <a:p>
            <a:endParaRPr lang="zh-CN" altLang="en-US" dirty="0" smtClean="0"/>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定密权限的类型</a:t>
            </a:r>
            <a:endParaRPr kumimoji="1" lang="zh-CN" altLang="en-US" dirty="0"/>
          </a:p>
        </p:txBody>
      </p:sp>
      <p:sp>
        <p:nvSpPr>
          <p:cNvPr id="3" name="内容占位符 2"/>
          <p:cNvSpPr>
            <a:spLocks noGrp="1"/>
          </p:cNvSpPr>
          <p:nvPr>
            <p:ph idx="1"/>
          </p:nvPr>
        </p:nvSpPr>
        <p:spPr/>
        <p:txBody>
          <a:bodyPr/>
          <a:lstStyle/>
          <a:p>
            <a:r>
              <a:rPr kumimoji="1" lang="zh-CN" altLang="en-US" dirty="0" smtClean="0"/>
              <a:t>法定定密权限</a:t>
            </a:r>
          </a:p>
          <a:p>
            <a:r>
              <a:rPr kumimoji="1" lang="zh-CN" altLang="en-US" dirty="0" smtClean="0"/>
              <a:t>授权定密权限</a:t>
            </a:r>
          </a:p>
          <a:p>
            <a:r>
              <a:rPr kumimoji="1" lang="zh-CN" altLang="en-US" dirty="0" smtClean="0"/>
              <a:t>派生定密权限</a:t>
            </a:r>
          </a:p>
          <a:p>
            <a:r>
              <a:rPr kumimoji="1" lang="zh-CN" altLang="en-US" dirty="0" smtClean="0"/>
              <a:t>不完全定密权限</a:t>
            </a:r>
          </a:p>
          <a:p>
            <a:r>
              <a:rPr kumimoji="1" lang="zh-CN" altLang="en-US" dirty="0" smtClean="0"/>
              <a:t>特殊定密权限</a:t>
            </a:r>
          </a:p>
          <a:p>
            <a:endParaRPr kumimoji="1" lang="zh-CN" altLang="en-US" dirty="0"/>
          </a:p>
        </p:txBody>
      </p:sp>
    </p:spTree>
    <p:extLst>
      <p:ext uri="{BB962C8B-B14F-4D97-AF65-F5344CB8AC3E}">
        <p14:creationId xmlns:p14="http://schemas.microsoft.com/office/powerpoint/2010/main" val="1455569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600200"/>
            <a:ext cx="8229600" cy="4900634"/>
          </a:xfrm>
        </p:spPr>
        <p:txBody>
          <a:bodyPr>
            <a:normAutofit fontScale="77500" lnSpcReduction="20000"/>
          </a:bodyPr>
          <a:lstStyle/>
          <a:p>
            <a:r>
              <a:rPr lang="zh-CN" altLang="en-US" dirty="0" smtClean="0"/>
              <a:t>从</a:t>
            </a:r>
            <a:r>
              <a:rPr lang="zh-CN" altLang="en-US" dirty="0" smtClean="0">
                <a:solidFill>
                  <a:srgbClr val="FF0000"/>
                </a:solidFill>
              </a:rPr>
              <a:t>秘密等级</a:t>
            </a:r>
            <a:r>
              <a:rPr lang="zh-CN" altLang="en-US" dirty="0" smtClean="0"/>
              <a:t>上看，保密法根据国家秘密泄露后可能造成的危害程度考量，规定国家秘密分为绝密、机密和秘密三个秘密等级。不同密级的确定，只能是由拥有相应定密权限的主体来确定。也就是说，拥有国家秘密秘密级确定权限的主体，只是确定秘密级国家秘密事项，而不能确定机密级和绝密级国家秘密事项；拥有绝密级定密权限的，则有权确定绝密级、机密机和秘密级三个等级的国家秘密事项。</a:t>
            </a:r>
          </a:p>
          <a:p>
            <a:r>
              <a:rPr lang="zh-CN" altLang="en-US" dirty="0" smtClean="0"/>
              <a:t>从</a:t>
            </a:r>
            <a:r>
              <a:rPr lang="zh-CN" altLang="en-US" dirty="0" smtClean="0">
                <a:solidFill>
                  <a:srgbClr val="FF0000"/>
                </a:solidFill>
              </a:rPr>
              <a:t>职责范围</a:t>
            </a:r>
            <a:r>
              <a:rPr lang="zh-CN" altLang="en-US" dirty="0" smtClean="0"/>
              <a:t>上看，有定密权的责任主体，只能在本机关、本单位内部以及根据职责权限范围行使定密权，而不能跨越所在机关、单位以及超越职责权限范围行使定密权。</a:t>
            </a:r>
          </a:p>
          <a:p>
            <a:r>
              <a:rPr lang="zh-CN" altLang="en-US" dirty="0" smtClean="0"/>
              <a:t>综上两个方面，有定密权的主体，一旦超出了其秘密等级或者范围的任何一项边际，也就是说，超越了其相应的权限，其所确定的国家秘密事项也是没有法律效力和不受法律保护的。</a:t>
            </a:r>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定密权与定密权限的关系</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smtClean="0"/>
              <a:t>定密权是拥有相应定密权限的前提条件和事权基础，没有定密权就自然谈不上有相应的定密权限；</a:t>
            </a:r>
            <a:endParaRPr lang="en-US" altLang="zh-CN" dirty="0" smtClean="0"/>
          </a:p>
          <a:p>
            <a:r>
              <a:rPr lang="zh-CN" altLang="en-US" dirty="0" smtClean="0"/>
              <a:t>定密权限又是定密权的承载形式和具体体现，不存在没有具体定密权限的抽象定密权。</a:t>
            </a:r>
            <a:endParaRPr lang="en-US" altLang="zh-CN" dirty="0" smtClean="0"/>
          </a:p>
          <a:p>
            <a:r>
              <a:rPr lang="zh-CN" altLang="en-US" dirty="0" smtClean="0"/>
              <a:t>定密权限只是依附于定密权而存在的，定密权撤消，则相应的定密权限就随之自然丧失。也就是说，不可能有脱离定密权而独立存在的定密权限。</a:t>
            </a:r>
            <a:endParaRPr lang="en-US" altLang="zh-CN" dirty="0" smtClean="0"/>
          </a:p>
          <a:p>
            <a:r>
              <a:rPr lang="zh-CN" altLang="en-US" dirty="0" smtClean="0"/>
              <a:t>定密权限有高低、大小之分，并可以作适当的调整。调低、调小定密权限，说明其定密权还存在，如果其定密权限撤销，也就意味着剥夺了其定密权。</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p:txBody>
          <a:bodyPr>
            <a:normAutofit fontScale="90000"/>
          </a:bodyPr>
          <a:lstStyle/>
          <a:p>
            <a:r>
              <a:rPr lang="zh-CN" altLang="zh-CN" dirty="0"/>
              <a:t>第二章　定密授权</a:t>
            </a:r>
            <a:r>
              <a:rPr lang="zh-CN" altLang="en-US" dirty="0"/>
              <a:t/>
            </a:r>
            <a:br>
              <a:rPr lang="zh-CN" altLang="en-US" dirty="0"/>
            </a:br>
            <a:endParaRPr kumimoji="1" lang="zh-CN" altLang="en-US" dirty="0"/>
          </a:p>
        </p:txBody>
      </p:sp>
      <p:sp>
        <p:nvSpPr>
          <p:cNvPr id="49154"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55E9D983-C6E7-C649-8111-530A28C5C602}" type="slidenum">
              <a:rPr lang="zh-CN" altLang="en-US" sz="900">
                <a:solidFill>
                  <a:srgbClr val="898989"/>
                </a:solidFill>
              </a:rPr>
              <a:pPr>
                <a:lnSpc>
                  <a:spcPct val="100000"/>
                </a:lnSpc>
                <a:spcBef>
                  <a:spcPct val="0"/>
                </a:spcBef>
                <a:buFontTx/>
                <a:buNone/>
              </a:pPr>
              <a:t>18</a:t>
            </a:fld>
            <a:endParaRPr lang="zh-CN" altLang="en-US" sz="1350"/>
          </a:p>
        </p:txBody>
      </p:sp>
      <p:pic>
        <p:nvPicPr>
          <p:cNvPr id="4915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4" y="1417638"/>
            <a:ext cx="886063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429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a:t>
            </a:r>
            <a:r>
              <a:rPr lang="zh-CN" altLang="en-US" dirty="0" smtClean="0"/>
              <a:t>暂行规定</a:t>
            </a:r>
            <a:r>
              <a:rPr lang="en-US" altLang="zh-CN" dirty="0" smtClean="0"/>
              <a:t>》</a:t>
            </a:r>
            <a:r>
              <a:rPr lang="zh-CN" altLang="en-US" dirty="0" smtClean="0"/>
              <a:t>的要求</a:t>
            </a:r>
            <a:endParaRPr kumimoji="1" lang="zh-CN" altLang="en-US" dirty="0"/>
          </a:p>
        </p:txBody>
      </p:sp>
      <p:sp>
        <p:nvSpPr>
          <p:cNvPr id="3" name="内容占位符 2"/>
          <p:cNvSpPr>
            <a:spLocks noGrp="1"/>
          </p:cNvSpPr>
          <p:nvPr>
            <p:ph idx="1"/>
          </p:nvPr>
        </p:nvSpPr>
        <p:spPr/>
        <p:txBody>
          <a:bodyPr>
            <a:normAutofit fontScale="77500" lnSpcReduction="20000"/>
          </a:bodyPr>
          <a:lstStyle/>
          <a:p>
            <a:r>
              <a:rPr lang="zh-CN" altLang="zh-CN" dirty="0"/>
              <a:t>　</a:t>
            </a:r>
            <a:r>
              <a:rPr lang="zh-CN" altLang="zh-CN" b="1" dirty="0" smtClean="0"/>
              <a:t>第六</a:t>
            </a:r>
            <a:r>
              <a:rPr lang="zh-CN" altLang="zh-CN" b="1" dirty="0"/>
              <a:t>条</a:t>
            </a:r>
            <a:r>
              <a:rPr lang="zh-CN" altLang="zh-CN" dirty="0"/>
              <a:t>　中央国家机关、省级机关以及设区的市、自治州一级的机关（以下简称授权机关）可以根据工作需要或者机关、单位申请作出定密授权。</a:t>
            </a:r>
            <a:r>
              <a:rPr lang="en-US" altLang="zh-CN" dirty="0"/>
              <a:t/>
            </a:r>
            <a:br>
              <a:rPr lang="en-US" altLang="zh-CN" dirty="0"/>
            </a:br>
            <a:r>
              <a:rPr lang="zh-CN" altLang="zh-CN" dirty="0"/>
              <a:t>　　保密行政管理部门应当将授权机关名单在有关范围内公布</a:t>
            </a:r>
            <a:r>
              <a:rPr lang="zh-CN" altLang="zh-CN" dirty="0" smtClean="0"/>
              <a:t>。</a:t>
            </a:r>
            <a:endParaRPr lang="zh-CN" altLang="en-US" dirty="0"/>
          </a:p>
          <a:p>
            <a:r>
              <a:rPr lang="zh-CN" altLang="zh-CN" b="1" dirty="0" smtClean="0"/>
              <a:t>第七条</a:t>
            </a:r>
            <a:r>
              <a:rPr lang="zh-CN" altLang="zh-CN" dirty="0"/>
              <a:t>　中央国家机关可以在主管业务工作范围内作出授予绝密级、机密级和秘密级国家秘密定密权的决定。省级机关可以在主管业务工作范围内或者本行政区域内作出授予绝密级、机密级和秘密级国家秘密定密权的决定。设区的市、自治州一级的机关可以在主管业务工作范围内或者本行政区域内作出授予机密级和秘密级国家秘密定密权的决定。</a:t>
            </a:r>
            <a:r>
              <a:rPr lang="en-US" altLang="zh-CN" dirty="0"/>
              <a:t/>
            </a:r>
            <a:br>
              <a:rPr lang="en-US" altLang="zh-CN" dirty="0"/>
            </a:br>
            <a:r>
              <a:rPr lang="zh-CN" altLang="zh-CN" dirty="0"/>
              <a:t>　　定密授权不得超出授权机关的定密权限。被授权机关、单位不得再行授权</a:t>
            </a:r>
            <a:r>
              <a:rPr lang="zh-CN" altLang="zh-CN" dirty="0" smtClean="0"/>
              <a:t>。</a:t>
            </a:r>
            <a:endParaRPr kumimoji="1" lang="zh-CN" altLang="en-US" dirty="0"/>
          </a:p>
        </p:txBody>
      </p:sp>
    </p:spTree>
    <p:extLst>
      <p:ext uri="{BB962C8B-B14F-4D97-AF65-F5344CB8AC3E}">
        <p14:creationId xmlns:p14="http://schemas.microsoft.com/office/powerpoint/2010/main" val="837587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aphicFrame>
        <p:nvGraphicFramePr>
          <p:cNvPr id="4" name="内容占位符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20000"/>
          </a:bodyPr>
          <a:lstStyle/>
          <a:p>
            <a:r>
              <a:rPr lang="zh-CN" altLang="zh-CN" b="1" dirty="0"/>
              <a:t>第八条</a:t>
            </a:r>
            <a:r>
              <a:rPr lang="zh-CN" altLang="zh-CN" dirty="0"/>
              <a:t>　授权机关根据工作需要，可以对承担本机关定密权限内的涉密科研、生产或者其他涉密任务的机关、单位，就具体事项作出定密授权</a:t>
            </a:r>
            <a:r>
              <a:rPr lang="zh-CN" altLang="zh-CN" dirty="0" smtClean="0"/>
              <a:t>。</a:t>
            </a:r>
            <a:endParaRPr lang="en-US" altLang="zh-CN" dirty="0" smtClean="0"/>
          </a:p>
          <a:p>
            <a:r>
              <a:rPr lang="zh-CN" altLang="zh-CN" b="1" dirty="0" smtClean="0"/>
              <a:t>第九条</a:t>
            </a:r>
            <a:r>
              <a:rPr lang="zh-CN" altLang="zh-CN" dirty="0"/>
              <a:t>　没有定密权但经常产生国家秘密事项的机关、单位，或者虽有定密权但经常产生超出其定密权限的国家秘密事项的机关、单位，可以向授权机关申请定密授权。</a:t>
            </a:r>
            <a:r>
              <a:rPr lang="en-US" altLang="zh-CN" dirty="0"/>
              <a:t/>
            </a:r>
            <a:br>
              <a:rPr lang="en-US" altLang="zh-CN" dirty="0"/>
            </a:br>
            <a:r>
              <a:rPr lang="zh-CN" altLang="zh-CN" dirty="0"/>
              <a:t>　　机关、单位申请定密授权，应当向其上级业务主管部门提出；没有上级业务主管部门的，应当向其上级机关提出。</a:t>
            </a:r>
            <a:r>
              <a:rPr lang="en-US" altLang="zh-CN" dirty="0"/>
              <a:t/>
            </a:r>
            <a:br>
              <a:rPr lang="en-US" altLang="zh-CN" dirty="0"/>
            </a:br>
            <a:r>
              <a:rPr lang="zh-CN" altLang="zh-CN" dirty="0"/>
              <a:t>　　机关、单位申请定密授权，应当书面说明拟申请的定密权限、事项范围、授权期限以及申请依据和理由</a:t>
            </a:r>
            <a:r>
              <a:rPr lang="zh-CN" altLang="zh-CN" dirty="0" smtClean="0"/>
              <a:t>。</a:t>
            </a:r>
            <a:endParaRPr kumimoji="1" lang="zh-CN" altLang="en-US" dirty="0"/>
          </a:p>
          <a:p>
            <a:endParaRPr kumimoji="1" lang="zh-CN" altLang="en-US" dirty="0"/>
          </a:p>
        </p:txBody>
      </p:sp>
    </p:spTree>
    <p:extLst>
      <p:ext uri="{BB962C8B-B14F-4D97-AF65-F5344CB8AC3E}">
        <p14:creationId xmlns:p14="http://schemas.microsoft.com/office/powerpoint/2010/main" val="3191199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20000"/>
          </a:bodyPr>
          <a:lstStyle/>
          <a:p>
            <a:r>
              <a:rPr lang="zh-CN" altLang="zh-CN" dirty="0"/>
              <a:t>　　</a:t>
            </a:r>
            <a:r>
              <a:rPr lang="zh-CN" altLang="zh-CN" b="1" dirty="0"/>
              <a:t>第十条</a:t>
            </a:r>
            <a:r>
              <a:rPr lang="zh-CN" altLang="zh-CN" dirty="0"/>
              <a:t>　授权机关收到定密授权申请后，应当依照保密法律法规和国家秘密及其密级的具体范围（以下简称保密事项范围）进行审查。对符合授权条件的，应当作出定密授权决定；对不符合授权条件的，应当作出不予授权的决定。</a:t>
            </a:r>
            <a:r>
              <a:rPr lang="en-US" altLang="zh-CN" dirty="0"/>
              <a:t/>
            </a:r>
            <a:br>
              <a:rPr lang="en-US" altLang="zh-CN" dirty="0"/>
            </a:br>
            <a:r>
              <a:rPr lang="zh-CN" altLang="zh-CN" dirty="0"/>
              <a:t>　　定密授权决定应当以书面形式作出，明确被授权机关、单位的名称和具体定密权限、事项范围、授权期限</a:t>
            </a:r>
            <a:r>
              <a:rPr lang="zh-CN" altLang="zh-CN" dirty="0" smtClean="0"/>
              <a:t>。</a:t>
            </a:r>
            <a:endParaRPr lang="zh-CN" altLang="en-US" dirty="0"/>
          </a:p>
          <a:p>
            <a:r>
              <a:rPr lang="zh-CN" altLang="zh-CN" b="1" dirty="0" smtClean="0"/>
              <a:t>第十一条</a:t>
            </a:r>
            <a:r>
              <a:rPr lang="zh-CN" altLang="zh-CN" dirty="0"/>
              <a:t>　授权机关应当对被授权机关、单位行使所授定密权情况进行监督，对发现的问题及时纠正。</a:t>
            </a:r>
            <a:r>
              <a:rPr lang="en-US" altLang="zh-CN" dirty="0"/>
              <a:t/>
            </a:r>
            <a:br>
              <a:rPr lang="en-US" altLang="zh-CN" dirty="0"/>
            </a:br>
            <a:r>
              <a:rPr lang="zh-CN" altLang="zh-CN" dirty="0"/>
              <a:t>　　保密行政管理部门发现定密授权不当或者被授权机关、单位对所授定密权行使不当的，应当通知有关机关、单位纠正</a:t>
            </a:r>
            <a:r>
              <a:rPr lang="zh-CN" altLang="zh-CN" dirty="0" smtClean="0"/>
              <a:t>。</a:t>
            </a:r>
            <a:r>
              <a:rPr lang="en-US" altLang="zh-CN" dirty="0"/>
              <a:t> </a:t>
            </a:r>
            <a:endParaRPr lang="zh-CN" altLang="zh-CN" dirty="0"/>
          </a:p>
          <a:p>
            <a:endParaRPr kumimoji="1" lang="zh-CN" altLang="en-US" dirty="0"/>
          </a:p>
        </p:txBody>
      </p:sp>
    </p:spTree>
    <p:extLst>
      <p:ext uri="{BB962C8B-B14F-4D97-AF65-F5344CB8AC3E}">
        <p14:creationId xmlns:p14="http://schemas.microsoft.com/office/powerpoint/2010/main" val="82432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20000"/>
          </a:bodyPr>
          <a:lstStyle/>
          <a:p>
            <a:r>
              <a:rPr lang="zh-CN" altLang="zh-CN" b="1" dirty="0"/>
              <a:t>第十二条</a:t>
            </a:r>
            <a:r>
              <a:rPr lang="zh-CN" altLang="zh-CN" dirty="0"/>
              <a:t>　被授权机关、单位不再经常产生授权范围内的国家秘密事项，或者因保密事项范围调整授权事项不再作为国家秘密的，授权机关应当及时撤销定密授权。</a:t>
            </a:r>
            <a:r>
              <a:rPr lang="en-US" altLang="zh-CN" dirty="0"/>
              <a:t/>
            </a:r>
            <a:br>
              <a:rPr lang="en-US" altLang="zh-CN" dirty="0"/>
            </a:br>
            <a:r>
              <a:rPr lang="zh-CN" altLang="zh-CN" dirty="0"/>
              <a:t>　　因保密事项范围调整授权事项密级发生变化的，授权机关应当重新作出定密授权</a:t>
            </a:r>
            <a:r>
              <a:rPr lang="zh-CN" altLang="zh-CN" dirty="0" smtClean="0"/>
              <a:t>。</a:t>
            </a:r>
            <a:endParaRPr lang="en-US" altLang="zh-CN" dirty="0" smtClean="0"/>
          </a:p>
          <a:p>
            <a:r>
              <a:rPr lang="zh-CN" altLang="zh-CN" b="1" dirty="0" smtClean="0"/>
              <a:t>第十三条</a:t>
            </a:r>
            <a:r>
              <a:rPr lang="zh-CN" altLang="zh-CN" dirty="0"/>
              <a:t>　中央国家机关、省级机关作出的授权决定和撤销授权决定，报国家保密行政管理部门备案。设区的市、自治州一级的机关作出的授权决定和撤销授权决定，报省、自治区、直辖市保密行政管理部门备案。</a:t>
            </a:r>
            <a:r>
              <a:rPr lang="en-US" altLang="zh-CN" dirty="0"/>
              <a:t/>
            </a:r>
            <a:br>
              <a:rPr lang="en-US" altLang="zh-CN" dirty="0"/>
            </a:br>
            <a:r>
              <a:rPr lang="zh-CN" altLang="zh-CN" dirty="0"/>
              <a:t>　　机关、单位收到定密授权决定或者撤销定密授权决定后，应当报同级保密行政管理部门备案。</a:t>
            </a:r>
          </a:p>
          <a:p>
            <a:endParaRPr kumimoji="1" lang="zh-CN" altLang="en-US" dirty="0"/>
          </a:p>
        </p:txBody>
      </p:sp>
    </p:spTree>
    <p:extLst>
      <p:ext uri="{BB962C8B-B14F-4D97-AF65-F5344CB8AC3E}">
        <p14:creationId xmlns:p14="http://schemas.microsoft.com/office/powerpoint/2010/main" val="3322875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en-US" altLang="zh-CN" dirty="0" smtClean="0"/>
              <a:t>.</a:t>
            </a:r>
            <a:r>
              <a:rPr lang="zh-CN" altLang="en-US" dirty="0" smtClean="0"/>
              <a:t>定密授权的概念</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什么是定密授权</a:t>
            </a:r>
            <a:endParaRPr lang="en-US" altLang="zh-CN" dirty="0" smtClean="0"/>
          </a:p>
          <a:p>
            <a:r>
              <a:rPr lang="zh-CN" altLang="en-US" dirty="0" smtClean="0"/>
              <a:t>定密授权，是享有定密权的主体把确定国家秘密的职权授予其他主体行使的行为。为了防止实践中定密过多、过滥，克服、避免定密的随意性，新保密法第十三条规定，确定国家秘密的密级，应当遵守定密权限。根据这一条款，</a:t>
            </a:r>
            <a:r>
              <a:rPr lang="zh-CN" altLang="en-US" dirty="0" smtClean="0">
                <a:solidFill>
                  <a:srgbClr val="FF0000"/>
                </a:solidFill>
              </a:rPr>
              <a:t>除法定的定密机关外，其他机关、单位必须获得定密授权，才能确定国家秘密及其相应的密级。</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2.</a:t>
            </a:r>
            <a:r>
              <a:rPr lang="zh-CN" altLang="en-US" dirty="0" smtClean="0"/>
              <a:t>定密授权的原因</a:t>
            </a:r>
            <a:endParaRPr lang="zh-CN" altLang="en-US" dirty="0"/>
          </a:p>
        </p:txBody>
      </p:sp>
      <p:sp>
        <p:nvSpPr>
          <p:cNvPr id="3" name="内容占位符 2"/>
          <p:cNvSpPr>
            <a:spLocks noGrp="1"/>
          </p:cNvSpPr>
          <p:nvPr>
            <p:ph idx="1"/>
          </p:nvPr>
        </p:nvSpPr>
        <p:spPr/>
        <p:txBody>
          <a:bodyPr>
            <a:normAutofit/>
          </a:bodyPr>
          <a:lstStyle/>
          <a:p>
            <a:r>
              <a:rPr lang="zh-CN" altLang="en-US" dirty="0" smtClean="0"/>
              <a:t>保密法虽已不再直接赋予县处级及其以下机关、单位国家秘密的定密权及相应的定密权限，但对经常产生国家秘密事项或不具有法定定密权的机关、单位，也明确规定了救济的渠道。即可以向有相应定密权限的</a:t>
            </a:r>
            <a:r>
              <a:rPr lang="zh-CN" altLang="en-US" dirty="0" smtClean="0">
                <a:solidFill>
                  <a:srgbClr val="FF0000"/>
                </a:solidFill>
              </a:rPr>
              <a:t>上级机关</a:t>
            </a:r>
            <a:r>
              <a:rPr lang="zh-CN" altLang="en-US" dirty="0" smtClean="0"/>
              <a:t>或者向其</a:t>
            </a:r>
            <a:r>
              <a:rPr lang="zh-CN" altLang="en-US" dirty="0" smtClean="0">
                <a:solidFill>
                  <a:srgbClr val="FF0000"/>
                </a:solidFill>
              </a:rPr>
              <a:t>业务、行业主管部门</a:t>
            </a:r>
            <a:r>
              <a:rPr lang="zh-CN" altLang="en-US" dirty="0" smtClean="0"/>
              <a:t>提出定密授权的申请，经批准后获得定密权及相应的定密权限，即通过行政授权的方式来解决定密问题。</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zh-CN" altLang="en-US" dirty="0" smtClean="0"/>
              <a:t>经常产生超出其定密权限国家秘密事项的或对照保密事项范围确实产生国家秘密事项，但没有定密权的机关、单位，可以向具有相应定密权限的上一级机关或者业务、行业主管部门（以下简称授权机关）提出定密授权申请，经审查批准后，行使相应的定密权限。</a:t>
            </a:r>
          </a:p>
          <a:p>
            <a:r>
              <a:rPr lang="zh-CN" altLang="en-US" dirty="0" smtClean="0"/>
              <a:t>授权机关的授权范围不得超出本机关法定定密权限。</a:t>
            </a:r>
          </a:p>
          <a:p>
            <a:r>
              <a:rPr lang="zh-CN" altLang="en-US" dirty="0" smtClean="0"/>
              <a:t>被授权机关、单位不得再次授权。</a:t>
            </a:r>
          </a:p>
          <a:p>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3.</a:t>
            </a:r>
            <a:r>
              <a:rPr lang="zh-CN" altLang="en-US" b="1" dirty="0" smtClean="0"/>
              <a:t>开展</a:t>
            </a:r>
            <a:r>
              <a:rPr lang="zh-CN" altLang="en-US" b="1" dirty="0"/>
              <a:t>定密授权</a:t>
            </a:r>
            <a:r>
              <a:rPr lang="zh-CN" altLang="en-US" b="1" dirty="0" smtClean="0"/>
              <a:t>工作的重要性</a:t>
            </a:r>
            <a:endParaRPr kumimoji="1"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 </a:t>
            </a:r>
          </a:p>
          <a:p>
            <a:r>
              <a:rPr lang="zh-CN" altLang="en-US" dirty="0"/>
              <a:t>       定密权是确定国家秘密的一项重要行政权力，是定密工作的前提和基础。</a:t>
            </a:r>
            <a:r>
              <a:rPr lang="en-US" altLang="zh-CN" dirty="0"/>
              <a:t>2010</a:t>
            </a:r>
            <a:r>
              <a:rPr lang="zh-CN" altLang="en-US" dirty="0"/>
              <a:t>年新修订保密法规定了定密授权制度，为不具备法定定密权的机关、单位通过授权方式取得定密权，依法开展定密工作提供了法制保障。新修订保密法公布实施以来，由于缺少统一要求和操作性规范，定密授权制度未能全面实施，一些机关、单位定密权限不明确或者定密权不落实，影响了定密工作的有效开展。新出台的</a:t>
            </a:r>
            <a:r>
              <a:rPr lang="en-US" altLang="zh-CN" dirty="0"/>
              <a:t>《</a:t>
            </a:r>
            <a:r>
              <a:rPr lang="zh-CN" altLang="en-US" dirty="0"/>
              <a:t>国家秘密定密管理暂行规定</a:t>
            </a:r>
            <a:r>
              <a:rPr lang="en-US" altLang="zh-CN" dirty="0"/>
              <a:t>》</a:t>
            </a:r>
            <a:r>
              <a:rPr lang="zh-CN" altLang="en-US" dirty="0"/>
              <a:t>（以下简称</a:t>
            </a:r>
            <a:r>
              <a:rPr lang="en-US" altLang="zh-CN" dirty="0"/>
              <a:t>《</a:t>
            </a:r>
            <a:r>
              <a:rPr lang="zh-CN" altLang="en-US" dirty="0"/>
              <a:t>暂行规定</a:t>
            </a:r>
            <a:r>
              <a:rPr lang="en-US" altLang="zh-CN" dirty="0"/>
              <a:t>》</a:t>
            </a:r>
            <a:r>
              <a:rPr lang="zh-CN" altLang="en-US" dirty="0"/>
              <a:t>）对保密法及其实施条例有关定密授权的规定作了进一步细化，规范了授权的主体、条件、形式和程序，为定密授权工作的开展提供了明确的具体制度</a:t>
            </a:r>
            <a:r>
              <a:rPr lang="zh-CN" altLang="en-US" dirty="0" smtClean="0"/>
              <a:t>。</a:t>
            </a:r>
            <a:endParaRPr kumimoji="1" lang="zh-CN" altLang="en-US" dirty="0"/>
          </a:p>
        </p:txBody>
      </p:sp>
    </p:spTree>
    <p:extLst>
      <p:ext uri="{BB962C8B-B14F-4D97-AF65-F5344CB8AC3E}">
        <p14:creationId xmlns:p14="http://schemas.microsoft.com/office/powerpoint/2010/main" val="814915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92500"/>
          </a:bodyPr>
          <a:lstStyle/>
          <a:p>
            <a:r>
              <a:rPr lang="zh-CN" altLang="en-US" dirty="0"/>
              <a:t>开展定密授权工作，其重要性主要体现在以下几方面</a:t>
            </a:r>
            <a:r>
              <a:rPr lang="zh-CN" altLang="en-US" dirty="0" smtClean="0"/>
              <a:t>：</a:t>
            </a:r>
          </a:p>
          <a:p>
            <a:r>
              <a:rPr lang="zh-CN" altLang="en-US" dirty="0" smtClean="0"/>
              <a:t>一</a:t>
            </a:r>
            <a:r>
              <a:rPr lang="zh-CN" altLang="en-US" dirty="0"/>
              <a:t>是有利于提高保密依法行政的意识。定密权属于国家的行政权力，机关、单位行使定密权开展定密工作是依法实施的行政行为，通过开展定密授权工作，可以使机关、单位明确自身的定密权的合法来源，正确认识定密权的属性，切实提高依法定密、依法行政的意识，从思想上打牢保密管理规范化、法制化的基础</a:t>
            </a:r>
            <a:r>
              <a:rPr lang="zh-CN" altLang="en-US" dirty="0" smtClean="0"/>
              <a:t>。</a:t>
            </a:r>
          </a:p>
        </p:txBody>
      </p:sp>
    </p:spTree>
    <p:extLst>
      <p:ext uri="{BB962C8B-B14F-4D97-AF65-F5344CB8AC3E}">
        <p14:creationId xmlns:p14="http://schemas.microsoft.com/office/powerpoint/2010/main" val="467850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lnSpcReduction="10000"/>
          </a:bodyPr>
          <a:lstStyle/>
          <a:p>
            <a:r>
              <a:rPr lang="zh-CN" altLang="en-US" dirty="0"/>
              <a:t>二是有利于明确机关、单位的定密权力和责任。定密权作为国家的一项行政权力，其如何流转到机关、单位直至定密责任人的手中，必须有合法、清晰的路径和程序。通过开展定密授权工作，可以依法明确机关、单位的定密权限（包括法定的和授予的），保障其定密权的合法性，彻底杜绝定密权行使无据、权限不清的问题，使每一个机关、单位直至定密责任人都权责明确。</a:t>
            </a:r>
          </a:p>
          <a:p>
            <a:endParaRPr kumimoji="1" lang="zh-CN" altLang="en-US" dirty="0"/>
          </a:p>
          <a:p>
            <a:endParaRPr kumimoji="1" lang="zh-CN" altLang="en-US" dirty="0"/>
          </a:p>
        </p:txBody>
      </p:sp>
    </p:spTree>
    <p:extLst>
      <p:ext uri="{BB962C8B-B14F-4D97-AF65-F5344CB8AC3E}">
        <p14:creationId xmlns:p14="http://schemas.microsoft.com/office/powerpoint/2010/main" val="674192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zh-CN" altLang="en-US" dirty="0"/>
              <a:t>三是有利于准确掌握国家秘密的分布情况。由于国家秘密产生在需要定密且具有相应定密权的机关、单位中，通过开展定密授权工作，可以将所有具有定密权（包括法定的和授予的）的机关、单位的定密权限全部确定，同时也明确了保密管理的具体对象，由此进一步摸清全部国家秘密的产生和分布情况，对于提高保密管理的科学化、精准化、法制化水平具有重要意义。</a:t>
            </a:r>
          </a:p>
          <a:p>
            <a:endParaRPr kumimoji="1" lang="zh-CN" altLang="en-US" dirty="0"/>
          </a:p>
        </p:txBody>
      </p:sp>
    </p:spTree>
    <p:extLst>
      <p:ext uri="{BB962C8B-B14F-4D97-AF65-F5344CB8AC3E}">
        <p14:creationId xmlns:p14="http://schemas.microsoft.com/office/powerpoint/2010/main" val="516281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en-US" altLang="zh-CN" dirty="0" smtClean="0"/>
              <a:t>.</a:t>
            </a:r>
            <a:r>
              <a:rPr lang="zh-CN" altLang="en-US" dirty="0" smtClean="0"/>
              <a:t>关于定密权的法律规定</a:t>
            </a:r>
            <a:endParaRPr lang="zh-CN" altLang="en-US" dirty="0"/>
          </a:p>
        </p:txBody>
      </p:sp>
      <p:sp>
        <p:nvSpPr>
          <p:cNvPr id="3" name="内容占位符 2"/>
          <p:cNvSpPr>
            <a:spLocks noGrp="1"/>
          </p:cNvSpPr>
          <p:nvPr>
            <p:ph idx="1"/>
          </p:nvPr>
        </p:nvSpPr>
        <p:spPr>
          <a:xfrm>
            <a:off x="457200" y="1600200"/>
            <a:ext cx="8229600" cy="4686320"/>
          </a:xfrm>
        </p:spPr>
        <p:txBody>
          <a:bodyPr>
            <a:normAutofit fontScale="92500" lnSpcReduction="10000"/>
          </a:bodyPr>
          <a:lstStyle/>
          <a:p>
            <a:r>
              <a:rPr lang="en-US" altLang="zh-CN" dirty="0" smtClean="0"/>
              <a:t>《</a:t>
            </a:r>
            <a:r>
              <a:rPr lang="zh-CN" altLang="en-US" dirty="0" smtClean="0"/>
              <a:t>保密法</a:t>
            </a:r>
            <a:r>
              <a:rPr lang="en-US" altLang="zh-CN" dirty="0" smtClean="0"/>
              <a:t>》</a:t>
            </a:r>
            <a:r>
              <a:rPr lang="zh-CN" altLang="en-US" dirty="0" smtClean="0"/>
              <a:t>第十三条对定密权限作出规定：</a:t>
            </a:r>
            <a:endParaRPr lang="en-US" altLang="zh-CN" dirty="0" smtClean="0"/>
          </a:p>
          <a:p>
            <a:r>
              <a:rPr lang="zh-CN" altLang="en-US" dirty="0" smtClean="0"/>
              <a:t>“中央国家机关、省级机关及其授权的机关、单位可以确定绝密级、机密级和秘密级国家秘密；</a:t>
            </a:r>
            <a:endParaRPr lang="en-US" altLang="zh-CN" dirty="0" smtClean="0"/>
          </a:p>
          <a:p>
            <a:r>
              <a:rPr lang="zh-CN" altLang="en-US" dirty="0" smtClean="0"/>
              <a:t>设区的市、自治州一级的机关及其授权的机关、单位可以确定机密级和秘密级国家秘密。</a:t>
            </a:r>
            <a:endParaRPr lang="en-US" altLang="zh-CN" dirty="0" smtClean="0"/>
          </a:p>
          <a:p>
            <a:r>
              <a:rPr lang="zh-CN" altLang="en-US" dirty="0" smtClean="0"/>
              <a:t>具体的定密权限、授权范围由国家保密行政管理部门规定。”</a:t>
            </a:r>
            <a:endParaRPr lang="en-US" altLang="zh-CN" dirty="0" smtClean="0"/>
          </a:p>
          <a:p>
            <a:r>
              <a:rPr lang="zh-CN" altLang="en-US" dirty="0" smtClean="0"/>
              <a:t>公安、国家安全机关在其工作范围内按照规定的权限确定国家秘密的密级。</a:t>
            </a:r>
            <a:endParaRPr lang="en-US" altLang="zh-CN" dirty="0" smtClean="0"/>
          </a:p>
          <a:p>
            <a:endParaRPr lang="zh-CN" altLang="en-US" dirty="0"/>
          </a:p>
        </p:txBody>
      </p:sp>
    </p:spTree>
    <p:extLst>
      <p:ext uri="{BB962C8B-B14F-4D97-AF65-F5344CB8AC3E}">
        <p14:creationId xmlns:p14="http://schemas.microsoft.com/office/powerpoint/2010/main" val="141623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4.</a:t>
            </a:r>
            <a:r>
              <a:rPr kumimoji="1" lang="zh-CN" altLang="en-US" dirty="0" smtClean="0"/>
              <a:t>授权主体</a:t>
            </a:r>
            <a:endParaRPr kumimoji="1" lang="zh-CN" altLang="en-US" dirty="0"/>
          </a:p>
        </p:txBody>
      </p:sp>
      <p:sp>
        <p:nvSpPr>
          <p:cNvPr id="3" name="内容占位符 2"/>
          <p:cNvSpPr>
            <a:spLocks noGrp="1"/>
          </p:cNvSpPr>
          <p:nvPr>
            <p:ph idx="1"/>
          </p:nvPr>
        </p:nvSpPr>
        <p:spPr/>
        <p:txBody>
          <a:bodyPr>
            <a:normAutofit/>
          </a:bodyPr>
          <a:lstStyle/>
          <a:p>
            <a:r>
              <a:rPr lang="zh-CN" altLang="en-US" dirty="0"/>
              <a:t> 根据保密法第十三条规定，中央国家机关、省级机关以及设区的市、自治州一级的机关既是法定的具有定密权的机关，同时也是具有定密授权资格的定密授权机关</a:t>
            </a:r>
            <a:r>
              <a:rPr lang="zh-CN" altLang="en-US" dirty="0" smtClean="0"/>
              <a:t>。</a:t>
            </a:r>
          </a:p>
          <a:p>
            <a:endParaRPr kumimoji="1" lang="zh-CN" altLang="en-US" dirty="0"/>
          </a:p>
        </p:txBody>
      </p:sp>
    </p:spTree>
    <p:extLst>
      <p:ext uri="{BB962C8B-B14F-4D97-AF65-F5344CB8AC3E}">
        <p14:creationId xmlns:p14="http://schemas.microsoft.com/office/powerpoint/2010/main" val="792522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70000" lnSpcReduction="20000"/>
          </a:bodyPr>
          <a:lstStyle/>
          <a:p>
            <a:r>
              <a:rPr lang="zh-CN" altLang="en-US" dirty="0"/>
              <a:t>其具体范围，</a:t>
            </a:r>
            <a:r>
              <a:rPr lang="en-US" altLang="zh-CN" dirty="0"/>
              <a:t>《</a:t>
            </a:r>
            <a:r>
              <a:rPr lang="zh-CN" altLang="en-US" dirty="0"/>
              <a:t>暂行规定</a:t>
            </a:r>
            <a:r>
              <a:rPr lang="en-US" altLang="zh-CN" dirty="0"/>
              <a:t>》</a:t>
            </a:r>
            <a:r>
              <a:rPr lang="zh-CN" altLang="en-US" dirty="0"/>
              <a:t>第四十四条作了阐释：</a:t>
            </a:r>
          </a:p>
          <a:p>
            <a:r>
              <a:rPr lang="zh-CN" altLang="en-US" dirty="0"/>
              <a:t> “中央国家机关”包括中国共产党中央机关及部门、各民主党派中央机关、全国人大机关、全国政协机关、最高人民法院、最高人民检察院，国务院及其组成部门、直属特设机构、直属机构、办事机构、直属事业单位、部委管理国家局，以及中央机构编制管理部门直接管理机构编制的群众团体机关。</a:t>
            </a:r>
          </a:p>
          <a:p>
            <a:r>
              <a:rPr lang="zh-CN" altLang="en-US" dirty="0"/>
              <a:t>        “省级机关”包括省（区、市）党委、人大、政府</a:t>
            </a:r>
            <a:r>
              <a:rPr lang="zh-CN" altLang="en-US" dirty="0" smtClean="0"/>
              <a:t>、</a:t>
            </a:r>
            <a:r>
              <a:rPr lang="zh-CN" altLang="en-US" dirty="0" smtClean="0">
                <a:solidFill>
                  <a:srgbClr val="FF0000"/>
                </a:solidFill>
              </a:rPr>
              <a:t>监察</a:t>
            </a:r>
            <a:r>
              <a:rPr lang="zh-CN" altLang="en-US" dirty="0" smtClean="0"/>
              <a:t>、政协</a:t>
            </a:r>
            <a:r>
              <a:rPr lang="zh-CN" altLang="en-US" dirty="0"/>
              <a:t>机关，以及人民法院、人民</a:t>
            </a:r>
            <a:r>
              <a:rPr lang="zh-CN" altLang="en-US" dirty="0" smtClean="0"/>
              <a:t>检察院、。</a:t>
            </a:r>
            <a:endParaRPr lang="zh-CN" altLang="en-US" dirty="0"/>
          </a:p>
          <a:p>
            <a:r>
              <a:rPr lang="zh-CN" altLang="en-US" dirty="0"/>
              <a:t>        “设区的市和自治州一级的机关”，包括地（市、州、盟、区）党委、人大、政府</a:t>
            </a:r>
            <a:r>
              <a:rPr lang="zh-CN" altLang="en-US" dirty="0" smtClean="0"/>
              <a:t>、</a:t>
            </a:r>
            <a:r>
              <a:rPr lang="zh-CN" altLang="en-US" dirty="0">
                <a:solidFill>
                  <a:srgbClr val="FF0000"/>
                </a:solidFill>
              </a:rPr>
              <a:t>监察</a:t>
            </a:r>
            <a:r>
              <a:rPr lang="zh-CN" altLang="en-US" dirty="0"/>
              <a:t>、</a:t>
            </a:r>
            <a:r>
              <a:rPr lang="zh-CN" altLang="en-US" dirty="0" smtClean="0"/>
              <a:t>政协</a:t>
            </a:r>
            <a:r>
              <a:rPr lang="zh-CN" altLang="en-US" dirty="0"/>
              <a:t>机关，以及人民法院、人民检察院，省（区、市）直属机关和人民团体，中央国家机关设在省（区、市）的直属机构，省（区、市）在地区、盟设立的派出机构。</a:t>
            </a:r>
          </a:p>
          <a:p>
            <a:endParaRPr kumimoji="1" lang="zh-CN" altLang="en-US" dirty="0"/>
          </a:p>
        </p:txBody>
      </p:sp>
    </p:spTree>
    <p:extLst>
      <p:ext uri="{BB962C8B-B14F-4D97-AF65-F5344CB8AC3E}">
        <p14:creationId xmlns:p14="http://schemas.microsoft.com/office/powerpoint/2010/main" val="19022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zh-CN" altLang="en-US" dirty="0"/>
              <a:t>上述阐释，只是明确了划分三类机关的原则标准，还不能明确具体的机关名称。因此，保密行政管理部门还要通过编制三类定密授权机关名录，即以书面形式列出具有法定的定密授权资格的中央国家机关、省级机关和设区的市、自治州一级的机关的具体名称和权限，最后编制完成统一的定密授权机关总名录。</a:t>
            </a:r>
          </a:p>
          <a:p>
            <a:endParaRPr kumimoji="1" lang="zh-CN" altLang="en-US" dirty="0"/>
          </a:p>
        </p:txBody>
      </p:sp>
    </p:spTree>
    <p:extLst>
      <p:ext uri="{BB962C8B-B14F-4D97-AF65-F5344CB8AC3E}">
        <p14:creationId xmlns:p14="http://schemas.microsoft.com/office/powerpoint/2010/main" val="1280384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lstStyle/>
          <a:p>
            <a:endParaRPr lang="zh-CN" altLang="en-US" dirty="0">
              <a:solidFill>
                <a:srgbClr val="00B0F0"/>
              </a:solidFill>
              <a:latin typeface="方正大黑_GBK" charset="0"/>
              <a:ea typeface="方正大黑_GBK" charset="0"/>
              <a:sym typeface="方正大黑_GBK" charset="0"/>
            </a:endParaRPr>
          </a:p>
        </p:txBody>
      </p:sp>
      <p:sp>
        <p:nvSpPr>
          <p:cNvPr id="52226"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DD1EFF29-A392-EC4B-A03D-FCFD48C4D63C}" type="slidenum">
              <a:rPr lang="zh-CN" altLang="en-US" sz="900">
                <a:solidFill>
                  <a:srgbClr val="898989"/>
                </a:solidFill>
              </a:rPr>
              <a:pPr>
                <a:lnSpc>
                  <a:spcPct val="100000"/>
                </a:lnSpc>
                <a:spcBef>
                  <a:spcPct val="0"/>
                </a:spcBef>
                <a:buFontTx/>
                <a:buNone/>
              </a:pPr>
              <a:t>33</a:t>
            </a:fld>
            <a:endParaRPr lang="en-US" altLang="zh-CN" sz="1350"/>
          </a:p>
        </p:txBody>
      </p:sp>
      <p:sp>
        <p:nvSpPr>
          <p:cNvPr id="52227" name="TextBox 3"/>
          <p:cNvSpPr txBox="1">
            <a:spLocks noChangeArrowheads="1"/>
          </p:cNvSpPr>
          <p:nvPr/>
        </p:nvSpPr>
        <p:spPr bwMode="auto">
          <a:xfrm>
            <a:off x="757238" y="1750219"/>
            <a:ext cx="700206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200000"/>
              </a:lnSpc>
              <a:spcBef>
                <a:spcPct val="0"/>
              </a:spcBef>
              <a:buFontTx/>
              <a:buNone/>
            </a:pPr>
            <a:r>
              <a:rPr lang="zh-CN" altLang="en-US" sz="2700"/>
              <a:t>“中央国家机关”</a:t>
            </a:r>
            <a:r>
              <a:rPr lang="en-US" altLang="zh-CN" sz="1350"/>
              <a:t>《</a:t>
            </a:r>
            <a:r>
              <a:rPr lang="zh-CN" altLang="en-US" sz="1350"/>
              <a:t>关于发布中央国家机关定密授权机关名录的通知</a:t>
            </a:r>
            <a:r>
              <a:rPr lang="en-US" altLang="zh-CN" sz="1350"/>
              <a:t>》</a:t>
            </a:r>
            <a:r>
              <a:rPr lang="zh-CN" altLang="en-US" sz="1350"/>
              <a:t>（中央部委、群众团体、直属事业单位，</a:t>
            </a:r>
            <a:r>
              <a:rPr lang="en-US" altLang="zh-CN" sz="1350"/>
              <a:t>140+</a:t>
            </a:r>
            <a:r>
              <a:rPr lang="zh-CN" altLang="en-US" sz="1350"/>
              <a:t>，</a:t>
            </a:r>
            <a:r>
              <a:rPr lang="zh-CN" altLang="en-US" sz="1350">
                <a:solidFill>
                  <a:srgbClr val="FF0000"/>
                </a:solidFill>
              </a:rPr>
              <a:t>监察机关</a:t>
            </a:r>
            <a:r>
              <a:rPr lang="zh-CN" altLang="en-US" sz="1350"/>
              <a:t>）</a:t>
            </a:r>
          </a:p>
          <a:p>
            <a:pPr>
              <a:lnSpc>
                <a:spcPct val="200000"/>
              </a:lnSpc>
              <a:spcBef>
                <a:spcPct val="0"/>
              </a:spcBef>
              <a:buFont typeface="Arial" charset="0"/>
              <a:buNone/>
            </a:pPr>
            <a:r>
              <a:rPr lang="zh-CN" altLang="en-US" sz="2700"/>
              <a:t>“省级机关”</a:t>
            </a:r>
            <a:r>
              <a:rPr lang="zh-CN" altLang="en-US" sz="1350">
                <a:solidFill>
                  <a:srgbClr val="000000"/>
                </a:solidFill>
              </a:rPr>
              <a:t>不包括副省级城市</a:t>
            </a:r>
            <a:r>
              <a:rPr lang="en-US" altLang="zh-CN" sz="2700"/>
              <a:t/>
            </a:r>
            <a:br>
              <a:rPr lang="en-US" altLang="zh-CN" sz="2700"/>
            </a:br>
            <a:r>
              <a:rPr lang="zh-CN" altLang="en-US" sz="2700"/>
              <a:t>“设区的市、自治州一级的机关”</a:t>
            </a:r>
            <a:r>
              <a:rPr lang="zh-CN" altLang="en-US" sz="1350">
                <a:solidFill>
                  <a:srgbClr val="000000"/>
                </a:solidFill>
              </a:rPr>
              <a:t>地市七大班子、省直机关单位、中央派出机构，省区市保密局列名录</a:t>
            </a:r>
          </a:p>
        </p:txBody>
      </p:sp>
    </p:spTree>
    <p:extLst>
      <p:ext uri="{BB962C8B-B14F-4D97-AF65-F5344CB8AC3E}">
        <p14:creationId xmlns:p14="http://schemas.microsoft.com/office/powerpoint/2010/main" val="865239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p:txBody>
          <a:bodyPr/>
          <a:lstStyle/>
          <a:p>
            <a:endParaRPr kumimoji="1" lang="zh-CN" altLang="en-US"/>
          </a:p>
        </p:txBody>
      </p:sp>
      <p:sp>
        <p:nvSpPr>
          <p:cNvPr id="53250"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8252DC5F-D6CB-F74A-A8A1-E29E943797BE}" type="slidenum">
              <a:rPr lang="zh-CN" altLang="en-US" sz="900">
                <a:solidFill>
                  <a:srgbClr val="898989"/>
                </a:solidFill>
              </a:rPr>
              <a:pPr>
                <a:lnSpc>
                  <a:spcPct val="100000"/>
                </a:lnSpc>
                <a:spcBef>
                  <a:spcPct val="0"/>
                </a:spcBef>
                <a:buFontTx/>
                <a:buNone/>
              </a:pPr>
              <a:t>34</a:t>
            </a:fld>
            <a:endParaRPr lang="zh-CN" altLang="en-US" sz="1350"/>
          </a:p>
        </p:txBody>
      </p:sp>
      <p:sp>
        <p:nvSpPr>
          <p:cNvPr id="4" name="Rectangle 3"/>
          <p:cNvSpPr txBox="1">
            <a:spLocks/>
          </p:cNvSpPr>
          <p:nvPr/>
        </p:nvSpPr>
        <p:spPr bwMode="auto">
          <a:xfrm>
            <a:off x="628650" y="2226469"/>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sz="2100" b="1" dirty="0"/>
              <a:t>党委与政府的定密</a:t>
            </a:r>
          </a:p>
          <a:p>
            <a:pPr>
              <a:lnSpc>
                <a:spcPct val="150000"/>
              </a:lnSpc>
              <a:defRPr/>
            </a:pPr>
            <a:r>
              <a:rPr lang="zh-CN" altLang="en-US" sz="2100" b="1" dirty="0"/>
              <a:t>    具体的办事机构</a:t>
            </a:r>
          </a:p>
          <a:p>
            <a:pPr>
              <a:lnSpc>
                <a:spcPct val="150000"/>
              </a:lnSpc>
              <a:defRPr/>
            </a:pPr>
            <a:r>
              <a:rPr lang="zh-CN" altLang="en-US" sz="2100" b="1" dirty="0"/>
              <a:t>    授权</a:t>
            </a:r>
          </a:p>
          <a:p>
            <a:pPr>
              <a:lnSpc>
                <a:spcPct val="150000"/>
              </a:lnSpc>
              <a:defRPr/>
            </a:pPr>
            <a:r>
              <a:rPr lang="zh-CN" altLang="en-US" sz="2100" b="1" dirty="0"/>
              <a:t>    定密责任人</a:t>
            </a:r>
          </a:p>
        </p:txBody>
      </p:sp>
    </p:spTree>
    <p:extLst>
      <p:ext uri="{BB962C8B-B14F-4D97-AF65-F5344CB8AC3E}">
        <p14:creationId xmlns:p14="http://schemas.microsoft.com/office/powerpoint/2010/main" val="361649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1.“</a:t>
            </a:r>
            <a:r>
              <a:rPr lang="zh-CN" altLang="en-US" dirty="0"/>
              <a:t>省级机关”所指的省（区、市）党委、人大、政府、政协机关包括其办公厅吗</a:t>
            </a:r>
            <a:r>
              <a:rPr lang="en-US" altLang="zh-CN" dirty="0"/>
              <a:t>?</a:t>
            </a:r>
            <a:endParaRPr lang="zh-CN" altLang="en-US" dirty="0"/>
          </a:p>
          <a:p>
            <a:r>
              <a:rPr lang="zh-CN" altLang="en-US" dirty="0"/>
              <a:t>不包括。省（区、市）党委办公厅、人大办公厅、政府办公厅、政协办公厅同于设区的市、自治州一级的机关，依法具有机密级、秘密级国家秘密定密权。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10000"/>
          </a:bodyPr>
          <a:lstStyle/>
          <a:p>
            <a:r>
              <a:rPr lang="en-US" altLang="zh-CN" dirty="0"/>
              <a:t>2.</a:t>
            </a:r>
            <a:r>
              <a:rPr lang="zh-CN" altLang="en-US" dirty="0"/>
              <a:t>省级机关的办公厅（室）确定绝密级国家秘密事项，需要所在省级机关授权吗</a:t>
            </a:r>
            <a:r>
              <a:rPr lang="en-US" altLang="zh-CN" dirty="0"/>
              <a:t>?</a:t>
            </a:r>
            <a:endParaRPr lang="zh-CN" altLang="en-US" dirty="0"/>
          </a:p>
          <a:p>
            <a:r>
              <a:rPr lang="zh-CN" altLang="en-US" dirty="0"/>
              <a:t>需要。在省（区、市）一级，只有省级机关具有法定的绝密级定密权，其他机关、单位确定绝密级国家秘密事项，都应当获得授权。但同时，考虑到实际工作中，省级机关特别是省委、省政府的日常工作（包括定密工作），主要由其办公厅（室）承担，为便于工作，可以通过由省级机关负责人指定其办公厅（室）负责人或者其他人员为定密责任人的方式，由办公厅（室）代为履行省级机关定密职责。市级机关办公厅（室）也可依此办理。</a:t>
            </a:r>
          </a:p>
          <a:p>
            <a:endParaRPr kumimoji="1" lang="zh-CN" altLang="en-US" dirty="0"/>
          </a:p>
        </p:txBody>
      </p:sp>
    </p:spTree>
    <p:extLst>
      <p:ext uri="{BB962C8B-B14F-4D97-AF65-F5344CB8AC3E}">
        <p14:creationId xmlns:p14="http://schemas.microsoft.com/office/powerpoint/2010/main" val="183754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10000"/>
          </a:bodyPr>
          <a:lstStyle/>
          <a:p>
            <a:r>
              <a:rPr lang="en-US" altLang="zh-CN" dirty="0"/>
              <a:t>3.</a:t>
            </a:r>
            <a:r>
              <a:rPr lang="zh-CN" altLang="en-US" dirty="0"/>
              <a:t>副省级城市的党委、政府、人大、政协机关和人民法院、人民检察院是否属于保密法规定的“省级机关”</a:t>
            </a:r>
          </a:p>
          <a:p>
            <a:r>
              <a:rPr lang="zh-CN" altLang="en-US" dirty="0"/>
              <a:t>不是。保密法规定的“省级机关”包括省（区、市）党委、人大、政府、政协机关，以及人民法院、人民检察院，这些机关在省（区、市）范围内行使职权。副省级城市的党委、政府、人大、政协机关和人民法院、人民检察院，行政级别上虽然高于一般设区的市、自治州，但其职权范围仅限于该副省级城市，其定密权限应当按照“设区的市、自治州一级的机关”行使，即依法具有机密级、秘密级定密权。</a:t>
            </a:r>
          </a:p>
          <a:p>
            <a:endParaRPr kumimoji="1" lang="zh-CN" altLang="en-US" dirty="0"/>
          </a:p>
        </p:txBody>
      </p:sp>
    </p:spTree>
    <p:extLst>
      <p:ext uri="{BB962C8B-B14F-4D97-AF65-F5344CB8AC3E}">
        <p14:creationId xmlns:p14="http://schemas.microsoft.com/office/powerpoint/2010/main" val="1641189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92500" lnSpcReduction="10000"/>
          </a:bodyPr>
          <a:lstStyle/>
          <a:p>
            <a:r>
              <a:rPr lang="en-US" altLang="zh-CN" dirty="0"/>
              <a:t>4.</a:t>
            </a:r>
            <a:r>
              <a:rPr lang="zh-CN" altLang="en-US" dirty="0"/>
              <a:t>具有一定行政级别的国有企业是否具有法定的定密权如果没有，这些企业应向何机关申请定密授权</a:t>
            </a:r>
            <a:r>
              <a:rPr lang="en-US" altLang="zh-CN" dirty="0"/>
              <a:t>?</a:t>
            </a:r>
            <a:endParaRPr lang="zh-CN" altLang="en-US" dirty="0"/>
          </a:p>
          <a:p>
            <a:r>
              <a:rPr lang="zh-CN" altLang="en-US" dirty="0"/>
              <a:t>没有。国有企业虽然具有一定行政级别，但不属于保密法规定的具有法定定密权的机关范畴。如有需要，他们应当向其业务主管部门或者上级机关申请定密授权，如石油石化部门向国家能源局申请授权，金融机构向银监会申请授权，军工企业向国防科工局申请授权，其他企业向国有资产管理委员会申请授权等。</a:t>
            </a:r>
          </a:p>
          <a:p>
            <a:endParaRPr kumimoji="1" lang="zh-CN" altLang="en-US" dirty="0"/>
          </a:p>
        </p:txBody>
      </p:sp>
    </p:spTree>
    <p:extLst>
      <p:ext uri="{BB962C8B-B14F-4D97-AF65-F5344CB8AC3E}">
        <p14:creationId xmlns:p14="http://schemas.microsoft.com/office/powerpoint/2010/main" val="1357687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en-US" altLang="zh-CN" dirty="0">
                <a:solidFill>
                  <a:srgbClr val="FF0000"/>
                </a:solidFill>
              </a:rPr>
              <a:t>5.</a:t>
            </a:r>
            <a:r>
              <a:rPr lang="zh-CN" altLang="en-US" dirty="0">
                <a:solidFill>
                  <a:srgbClr val="FF0000"/>
                </a:solidFill>
              </a:rPr>
              <a:t>派生定密是否需要定密授权</a:t>
            </a:r>
            <a:r>
              <a:rPr lang="en-US" altLang="zh-CN" dirty="0">
                <a:solidFill>
                  <a:srgbClr val="FF0000"/>
                </a:solidFill>
              </a:rPr>
              <a:t>?</a:t>
            </a:r>
            <a:endParaRPr lang="zh-CN" altLang="en-US" dirty="0">
              <a:solidFill>
                <a:srgbClr val="FF0000"/>
              </a:solidFill>
            </a:endParaRPr>
          </a:p>
          <a:p>
            <a:r>
              <a:rPr lang="zh-CN" altLang="en-US" dirty="0"/>
              <a:t>不需要。无论机关、单位是否具有相应的定密权限，对执行上级机关、单位或者办理其他机关、单位已定密事项所产生的国家秘密事项，都应当根据所执行或者办理的国家秘密事项确定密级、保密期限和知悉范围。</a:t>
            </a:r>
          </a:p>
          <a:p>
            <a:endParaRPr kumimoji="1" lang="zh-CN" altLang="en-US" dirty="0"/>
          </a:p>
        </p:txBody>
      </p:sp>
    </p:spTree>
    <p:extLst>
      <p:ext uri="{BB962C8B-B14F-4D97-AF65-F5344CB8AC3E}">
        <p14:creationId xmlns:p14="http://schemas.microsoft.com/office/powerpoint/2010/main" val="132600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a:lstStyle/>
          <a:p>
            <a:endParaRPr kumimoji="1" lang="zh-CN" altLang="en-US"/>
          </a:p>
        </p:txBody>
      </p:sp>
      <p:sp>
        <p:nvSpPr>
          <p:cNvPr id="45058" name="幻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64639E15-F096-154C-AD97-59517CE028AB}" type="slidenum">
              <a:rPr lang="zh-CN" altLang="en-US" sz="900">
                <a:solidFill>
                  <a:srgbClr val="898989"/>
                </a:solidFill>
              </a:rPr>
              <a:pPr>
                <a:lnSpc>
                  <a:spcPct val="100000"/>
                </a:lnSpc>
                <a:spcBef>
                  <a:spcPct val="0"/>
                </a:spcBef>
                <a:buFontTx/>
                <a:buNone/>
              </a:pPr>
              <a:t>4</a:t>
            </a:fld>
            <a:endParaRPr lang="zh-CN" altLang="en-US" sz="1350"/>
          </a:p>
        </p:txBody>
      </p:sp>
      <p:pic>
        <p:nvPicPr>
          <p:cNvPr id="4505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431" y="404664"/>
            <a:ext cx="8435308" cy="61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0821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20000"/>
          </a:bodyPr>
          <a:lstStyle/>
          <a:p>
            <a:r>
              <a:rPr lang="en-US" altLang="zh-CN" dirty="0"/>
              <a:t>7.</a:t>
            </a:r>
            <a:r>
              <a:rPr lang="zh-CN" altLang="en-US" dirty="0"/>
              <a:t>保密法实施条例和</a:t>
            </a:r>
            <a:r>
              <a:rPr lang="en-US" altLang="zh-CN" dirty="0"/>
              <a:t>《</a:t>
            </a:r>
            <a:r>
              <a:rPr lang="zh-CN" altLang="en-US" dirty="0"/>
              <a:t>国家秘密定密管理暂行规定</a:t>
            </a:r>
            <a:r>
              <a:rPr lang="en-US" altLang="zh-CN" dirty="0"/>
              <a:t>》</a:t>
            </a:r>
            <a:r>
              <a:rPr lang="zh-CN" altLang="en-US" dirty="0"/>
              <a:t>规定的“同级保密行政管理部门”是指与机关、单位具有相同行政级别的保密行政管理部门吗</a:t>
            </a:r>
            <a:r>
              <a:rPr lang="en-US" altLang="zh-CN" dirty="0"/>
              <a:t>?</a:t>
            </a:r>
            <a:endParaRPr lang="zh-CN" altLang="en-US" dirty="0"/>
          </a:p>
          <a:p>
            <a:r>
              <a:rPr lang="zh-CN" altLang="en-US" dirty="0"/>
              <a:t>不是。保密法实施条例第二十四、第三十一、第三十四条，</a:t>
            </a:r>
            <a:r>
              <a:rPr lang="en-US" altLang="zh-CN" dirty="0"/>
              <a:t>《</a:t>
            </a:r>
            <a:r>
              <a:rPr lang="zh-CN" altLang="en-US" dirty="0"/>
              <a:t>国家秘密定密管理暂行规定</a:t>
            </a:r>
            <a:r>
              <a:rPr lang="en-US" altLang="zh-CN" dirty="0"/>
              <a:t>》</a:t>
            </a:r>
            <a:r>
              <a:rPr lang="zh-CN" altLang="en-US" dirty="0"/>
              <a:t>第十三、第十五、第三十九条规定了机关、单位就有关事项向同级保密行政管理部门备案、报告等方面的内容。这里的“同级”是行政区域的概念，而不是行政级别的概念。“同级保密行政管理部门”是指机关、单位所在地方的保密行政管理部门，如省委、省政府的定密授权到省保密局备案，市委、市政府的定密授权到市保密局备案</a:t>
            </a:r>
            <a:r>
              <a:rPr lang="zh-CN" altLang="en-US" dirty="0" smtClean="0"/>
              <a:t>。</a:t>
            </a:r>
            <a:endParaRPr lang="zh-CN" altLang="en-US" dirty="0"/>
          </a:p>
        </p:txBody>
      </p:sp>
    </p:spTree>
    <p:extLst>
      <p:ext uri="{BB962C8B-B14F-4D97-AF65-F5344CB8AC3E}">
        <p14:creationId xmlns:p14="http://schemas.microsoft.com/office/powerpoint/2010/main" val="1901719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05741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
            </a:r>
            <a:r>
              <a:rPr kumimoji="1" lang="zh-CN" altLang="en-US" dirty="0"/>
              <a:t>名录</a:t>
            </a:r>
            <a:r>
              <a:rPr kumimoji="1" lang="en-US" altLang="zh-CN" dirty="0"/>
              <a:t>》</a:t>
            </a:r>
            <a:r>
              <a:rPr kumimoji="1" lang="zh-CN" altLang="en-US" dirty="0"/>
              <a:t>相关问题</a:t>
            </a:r>
          </a:p>
        </p:txBody>
      </p:sp>
      <p:sp>
        <p:nvSpPr>
          <p:cNvPr id="3" name="内容占位符 2"/>
          <p:cNvSpPr>
            <a:spLocks noGrp="1"/>
          </p:cNvSpPr>
          <p:nvPr>
            <p:ph idx="1"/>
          </p:nvPr>
        </p:nvSpPr>
        <p:spPr/>
        <p:txBody>
          <a:bodyPr>
            <a:normAutofit fontScale="92500" lnSpcReduction="20000"/>
          </a:bodyPr>
          <a:lstStyle/>
          <a:p>
            <a:r>
              <a:rPr lang="zh-CN" altLang="en-US" dirty="0"/>
              <a:t>根据</a:t>
            </a:r>
            <a:r>
              <a:rPr lang="en-US" altLang="zh-CN" dirty="0"/>
              <a:t>《</a:t>
            </a:r>
            <a:r>
              <a:rPr lang="zh-CN" altLang="en-US" dirty="0"/>
              <a:t>暂行规定</a:t>
            </a:r>
            <a:r>
              <a:rPr lang="en-US" altLang="zh-CN" dirty="0"/>
              <a:t>》</a:t>
            </a:r>
            <a:r>
              <a:rPr lang="zh-CN" altLang="en-US" dirty="0"/>
              <a:t>第六条，“保密行政管理部门应当将授权机关名单在有关范围内公布”。保密法第十三条中的“中央国家机关”、“省级机关”和“设区的市、自治州一级的机关”这三类具有法定定密权的机关，同时也是法定的定密授权机关，是各级机关、单位定密权的源头。这就以法律的形式明确了除这三类机关外任何其他机关都不具有定密授权的主体资格，同时，也为需要申请定密授权的机关、单位提供了重要指引，即机关、单位只能向这三类机关申请取得定密权</a:t>
            </a:r>
            <a:r>
              <a:rPr lang="zh-CN" altLang="en-US" dirty="0" smtClean="0"/>
              <a:t>。</a:t>
            </a:r>
            <a:endParaRPr kumimoji="1" lang="zh-CN" altLang="en-US" dirty="0"/>
          </a:p>
        </p:txBody>
      </p:sp>
    </p:spTree>
    <p:extLst>
      <p:ext uri="{BB962C8B-B14F-4D97-AF65-F5344CB8AC3E}">
        <p14:creationId xmlns:p14="http://schemas.microsoft.com/office/powerpoint/2010/main" val="953958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70000" lnSpcReduction="20000"/>
          </a:bodyPr>
          <a:lstStyle/>
          <a:p>
            <a:r>
              <a:rPr lang="zh-CN" altLang="en-US" dirty="0"/>
              <a:t>所以组织编制定密授权机关名录，可以通过书面方式明确定密授权机关的具体名称和授权权限，把有关定密权的法律规定具体化、精准化，实现国家秘密定密权合法、有序地流转到机关、单位</a:t>
            </a:r>
            <a:r>
              <a:rPr lang="zh-CN" altLang="en-US" dirty="0" smtClean="0"/>
              <a:t>。</a:t>
            </a:r>
          </a:p>
          <a:p>
            <a:r>
              <a:rPr lang="zh-CN" altLang="en-US" dirty="0" smtClean="0"/>
              <a:t>具体</a:t>
            </a:r>
            <a:r>
              <a:rPr lang="zh-CN" altLang="en-US" dirty="0"/>
              <a:t>来说，根据职责分工，定密授权机关（中央国家机关）名录由国家保密行政管理部门负责编制。目前，编制工作已经初步完成，待进一步审核报批后，将尽快印发各地区各部门。定密授权机关（省级机关）名录和定密授权机关（设区的市、自治州一级的机关）名录由省（区、市）保密行政管理部门负责编制。省（区、市）保密行政管理部门在编制过程中，可以参照国家保密行政管理部门编制名录的方法和形式，按照</a:t>
            </a:r>
            <a:r>
              <a:rPr lang="en-US" altLang="zh-CN" dirty="0"/>
              <a:t>《</a:t>
            </a:r>
            <a:r>
              <a:rPr lang="zh-CN" altLang="en-US" dirty="0"/>
              <a:t>暂行规定</a:t>
            </a:r>
            <a:r>
              <a:rPr lang="en-US" altLang="zh-CN" dirty="0"/>
              <a:t>》</a:t>
            </a:r>
            <a:r>
              <a:rPr lang="zh-CN" altLang="en-US" dirty="0"/>
              <a:t>第四十四条，争取地方政府办公厅和机构编制部门支持，要求协助提供具体的各类机构名称，以确保名录编制的完整性、规范性和权威性。</a:t>
            </a:r>
            <a:endParaRPr kumimoji="1" lang="zh-CN" altLang="en-US" dirty="0"/>
          </a:p>
          <a:p>
            <a:endParaRPr kumimoji="1" lang="zh-CN" altLang="en-US" dirty="0"/>
          </a:p>
        </p:txBody>
      </p:sp>
    </p:spTree>
    <p:extLst>
      <p:ext uri="{BB962C8B-B14F-4D97-AF65-F5344CB8AC3E}">
        <p14:creationId xmlns:p14="http://schemas.microsoft.com/office/powerpoint/2010/main" val="70189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solidFill>
                  <a:srgbClr val="FF0000"/>
                </a:solidFill>
              </a:rPr>
              <a:t>10.</a:t>
            </a:r>
            <a:r>
              <a:rPr lang="zh-CN" altLang="en-US" dirty="0">
                <a:solidFill>
                  <a:srgbClr val="FF0000"/>
                </a:solidFill>
              </a:rPr>
              <a:t>设区的市、自治州一级的机关与中央国家机关名录不能一一对应怎么办哪些机关、单位应当列入授权机关名录</a:t>
            </a:r>
            <a:r>
              <a:rPr lang="en-US" altLang="zh-CN" dirty="0">
                <a:solidFill>
                  <a:srgbClr val="FF0000"/>
                </a:solidFill>
              </a:rPr>
              <a:t>?</a:t>
            </a:r>
            <a:endParaRPr lang="zh-CN" altLang="en-US" dirty="0">
              <a:solidFill>
                <a:srgbClr val="FF0000"/>
              </a:solidFill>
            </a:endParaRPr>
          </a:p>
          <a:p>
            <a:r>
              <a:rPr lang="zh-CN" altLang="en-US" dirty="0"/>
              <a:t>设区的市、自治州一级机关授权机关的名录不必与中央国家机关名录一一对应。我国幅员辽阔，不同地区、省份之间的机构设置存在较大差异。各地保密行政管理部门应根据各自省（区、市）情，充分尊重和听取地方党委办公厅、政府办公厅特别是编制部门的意见，结合实际拟定出本地区定密授权机关名录。</a:t>
            </a:r>
          </a:p>
          <a:p>
            <a:endParaRPr kumimoji="1" lang="zh-CN" altLang="en-US" dirty="0"/>
          </a:p>
          <a:p>
            <a:endParaRPr kumimoji="1" lang="zh-CN" altLang="en-US" dirty="0"/>
          </a:p>
        </p:txBody>
      </p:sp>
    </p:spTree>
    <p:extLst>
      <p:ext uri="{BB962C8B-B14F-4D97-AF65-F5344CB8AC3E}">
        <p14:creationId xmlns:p14="http://schemas.microsoft.com/office/powerpoint/2010/main" val="702639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92500"/>
          </a:bodyPr>
          <a:lstStyle/>
          <a:p>
            <a:r>
              <a:rPr lang="en-US" altLang="zh-CN" dirty="0">
                <a:solidFill>
                  <a:srgbClr val="FF0000"/>
                </a:solidFill>
              </a:rPr>
              <a:t>11.</a:t>
            </a:r>
            <a:r>
              <a:rPr lang="zh-CN" altLang="en-US" dirty="0">
                <a:solidFill>
                  <a:srgbClr val="FF0000"/>
                </a:solidFill>
              </a:rPr>
              <a:t>地（市、州、盟、区）党委、人大、政府、政协及人民法院、人民检察院名录由谁编制中央国家机关设在省（区、市）的直属机构名录由谁编制</a:t>
            </a:r>
            <a:r>
              <a:rPr lang="en-US" altLang="zh-CN" dirty="0">
                <a:solidFill>
                  <a:srgbClr val="FF0000"/>
                </a:solidFill>
              </a:rPr>
              <a:t>?</a:t>
            </a:r>
            <a:endParaRPr lang="zh-CN" altLang="en-US" dirty="0">
              <a:solidFill>
                <a:srgbClr val="FF0000"/>
              </a:solidFill>
            </a:endParaRPr>
          </a:p>
          <a:p>
            <a:r>
              <a:rPr lang="zh-CN" altLang="en-US" dirty="0"/>
              <a:t>由各省（区、市）保密局负责编制。国家保密局已经编制印发了中央国家机关定密授权机关名录，各省（区、市）行政区域内的省级机关和所有设区的市、自治州一级的机关名录编制工作，由所在省（区、市）保密局负责编制。</a:t>
            </a:r>
          </a:p>
          <a:p>
            <a:endParaRPr kumimoji="1" lang="zh-CN" altLang="en-US" dirty="0"/>
          </a:p>
        </p:txBody>
      </p:sp>
    </p:spTree>
    <p:extLst>
      <p:ext uri="{BB962C8B-B14F-4D97-AF65-F5344CB8AC3E}">
        <p14:creationId xmlns:p14="http://schemas.microsoft.com/office/powerpoint/2010/main" val="249989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10000"/>
          </a:bodyPr>
          <a:lstStyle/>
          <a:p>
            <a:r>
              <a:rPr lang="en-US" altLang="zh-CN" dirty="0">
                <a:solidFill>
                  <a:srgbClr val="FF0000"/>
                </a:solidFill>
              </a:rPr>
              <a:t>12.</a:t>
            </a:r>
            <a:r>
              <a:rPr lang="zh-CN" altLang="en-US" dirty="0">
                <a:solidFill>
                  <a:srgbClr val="FF0000"/>
                </a:solidFill>
              </a:rPr>
              <a:t>根据</a:t>
            </a:r>
            <a:r>
              <a:rPr lang="en-US" altLang="zh-CN" dirty="0">
                <a:solidFill>
                  <a:srgbClr val="FF0000"/>
                </a:solidFill>
              </a:rPr>
              <a:t>《</a:t>
            </a:r>
            <a:r>
              <a:rPr lang="zh-CN" altLang="en-US" dirty="0">
                <a:solidFill>
                  <a:srgbClr val="FF0000"/>
                </a:solidFill>
              </a:rPr>
              <a:t>国家秘密定密管理暂行规定</a:t>
            </a:r>
            <a:r>
              <a:rPr lang="en-US" altLang="zh-CN" dirty="0">
                <a:solidFill>
                  <a:srgbClr val="FF0000"/>
                </a:solidFill>
              </a:rPr>
              <a:t>》</a:t>
            </a:r>
            <a:r>
              <a:rPr lang="zh-CN" altLang="en-US" dirty="0">
                <a:solidFill>
                  <a:srgbClr val="FF0000"/>
                </a:solidFill>
              </a:rPr>
              <a:t>，公安、国家安全机关定密授权和定密责任人确定的具体办法另行制定。那么，在编制设区的市、自治州一级的机关名录时，是否还要将公安和国家安全机关列举在内</a:t>
            </a:r>
            <a:r>
              <a:rPr lang="en-US" altLang="zh-CN" dirty="0">
                <a:solidFill>
                  <a:srgbClr val="FF0000"/>
                </a:solidFill>
              </a:rPr>
              <a:t>?</a:t>
            </a:r>
            <a:endParaRPr lang="zh-CN" altLang="en-US" dirty="0">
              <a:solidFill>
                <a:srgbClr val="FF0000"/>
              </a:solidFill>
            </a:endParaRPr>
          </a:p>
          <a:p>
            <a:r>
              <a:rPr lang="zh-CN" altLang="en-US" dirty="0"/>
              <a:t>是的。国家保密局会同国务院公安、国家安全部门另行制定的规定是针对这两个机关的定密授权、定密责任人确定工作而言的，不会突破保密法关于定密权的法律规定。授权机关名录应当包括所有具有法定定密权的机关名单，所以，各地公安、国家安全机关也应列入相关名录。</a:t>
            </a:r>
          </a:p>
          <a:p>
            <a:endParaRPr kumimoji="1" lang="zh-CN" altLang="en-US" dirty="0"/>
          </a:p>
        </p:txBody>
      </p:sp>
    </p:spTree>
    <p:extLst>
      <p:ext uri="{BB962C8B-B14F-4D97-AF65-F5344CB8AC3E}">
        <p14:creationId xmlns:p14="http://schemas.microsoft.com/office/powerpoint/2010/main" val="1087949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 被授权主体</a:t>
            </a:r>
            <a:endParaRPr lang="zh-CN" altLang="en-US" dirty="0"/>
          </a:p>
        </p:txBody>
      </p:sp>
      <p:sp>
        <p:nvSpPr>
          <p:cNvPr id="3" name="内容占位符 2"/>
          <p:cNvSpPr>
            <a:spLocks noGrp="1"/>
          </p:cNvSpPr>
          <p:nvPr>
            <p:ph idx="1"/>
          </p:nvPr>
        </p:nvSpPr>
        <p:spPr/>
        <p:txBody>
          <a:bodyPr>
            <a:normAutofit/>
          </a:bodyPr>
          <a:lstStyle/>
          <a:p>
            <a:r>
              <a:rPr lang="zh-CN" altLang="en-US" dirty="0" smtClean="0"/>
              <a:t>定密授权的前提条件应当是没有定密权的机关因经常产生国家秘密事项从而存在对其授权的必要。</a:t>
            </a:r>
            <a:endParaRPr lang="en-US" altLang="zh-CN" dirty="0" smtClean="0"/>
          </a:p>
          <a:p>
            <a:r>
              <a:rPr lang="zh-CN" altLang="en-US" dirty="0" smtClean="0"/>
              <a:t>何谓“经常”产生国家秘密事项？</a:t>
            </a:r>
            <a:endParaRPr lang="en-US" altLang="zh-CN" dirty="0" smtClean="0"/>
          </a:p>
          <a:p>
            <a:r>
              <a:rPr lang="zh-CN" altLang="en-US" dirty="0" smtClean="0"/>
              <a:t>过去三年中 年均</a:t>
            </a:r>
            <a:r>
              <a:rPr lang="en-US" altLang="zh-CN" dirty="0" smtClean="0"/>
              <a:t>6</a:t>
            </a:r>
            <a:r>
              <a:rPr lang="zh-CN" altLang="en-US" dirty="0" smtClean="0"/>
              <a:t>件 以上。</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smtClean="0"/>
              <a:t>被授权主体的范围主要包括三类：</a:t>
            </a:r>
            <a:endParaRPr lang="en-US" altLang="zh-CN" dirty="0" smtClean="0"/>
          </a:p>
          <a:p>
            <a:r>
              <a:rPr lang="zh-CN" altLang="en-US" dirty="0" smtClean="0"/>
              <a:t>省直机关（厅、局、委、办）、市直机关（局、委、办）以及县级（县、自治县、不设区的市、市辖区）行政区域的党委、人大、政府、政协。</a:t>
            </a:r>
            <a:endParaRPr lang="en-US" altLang="zh-CN" dirty="0" smtClean="0"/>
          </a:p>
          <a:p>
            <a:r>
              <a:rPr lang="zh-CN" altLang="en-US" dirty="0" smtClean="0"/>
              <a:t>这三类机关以外的国家机关（乡镇、县直机关等），工作中极少直接产生国家秘密事项，不能再扩大为被授权主体，否则定密授权制度将形同虚设。</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20000"/>
          </a:bodyPr>
          <a:lstStyle/>
          <a:p>
            <a:r>
              <a:rPr lang="en-US" altLang="zh-CN" dirty="0">
                <a:solidFill>
                  <a:srgbClr val="FF0000"/>
                </a:solidFill>
              </a:rPr>
              <a:t>6.</a:t>
            </a:r>
            <a:r>
              <a:rPr lang="zh-CN" altLang="en-US" dirty="0">
                <a:solidFill>
                  <a:srgbClr val="FF0000"/>
                </a:solidFill>
              </a:rPr>
              <a:t>暂行规定关于“近三年来年均产生六件以上国家秘密事项的情形”，是否包括派生的国家秘密</a:t>
            </a:r>
            <a:r>
              <a:rPr lang="en-US" altLang="zh-CN" dirty="0">
                <a:solidFill>
                  <a:srgbClr val="FF0000"/>
                </a:solidFill>
              </a:rPr>
              <a:t>?</a:t>
            </a:r>
            <a:endParaRPr lang="zh-CN" altLang="en-US" dirty="0">
              <a:solidFill>
                <a:srgbClr val="FF0000"/>
              </a:solidFill>
            </a:endParaRPr>
          </a:p>
          <a:p>
            <a:r>
              <a:rPr lang="zh-CN" altLang="en-US" dirty="0"/>
              <a:t>不包括。“经常”所指的年均六件指的是原始产生的国家秘密事项。因执行或者办理其他机关、单位已定密事项而产生的国家秘密，即派生的国家秘密，不计算在内，不能作为申请定密授权的依据。</a:t>
            </a:r>
          </a:p>
          <a:p>
            <a:r>
              <a:rPr lang="zh-CN" altLang="en-US" dirty="0"/>
              <a:t>实践中，有的单位年均产生多件不同密级的国家秘密事项，既有绝密级，也有机密级和秘密级。这种情况下，机关、单位应当根据实际需要，既可以申请密级较高的定密权，也可以申请密级较低的定密权。授权机关应当本着既严格限定定密权限，又便利实际工作的原则作出授权。</a:t>
            </a:r>
          </a:p>
          <a:p>
            <a:endParaRPr kumimoji="1" lang="zh-CN" altLang="en-US" dirty="0"/>
          </a:p>
        </p:txBody>
      </p:sp>
    </p:spTree>
    <p:extLst>
      <p:ext uri="{BB962C8B-B14F-4D97-AF65-F5344CB8AC3E}">
        <p14:creationId xmlns:p14="http://schemas.microsoft.com/office/powerpoint/2010/main" val="162406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5043510"/>
          </a:xfrm>
        </p:spPr>
        <p:txBody>
          <a:bodyPr>
            <a:normAutofit fontScale="85000" lnSpcReduction="10000"/>
          </a:bodyPr>
          <a:lstStyle/>
          <a:p>
            <a:r>
              <a:rPr lang="zh-CN" altLang="en-US" dirty="0" smtClean="0">
                <a:solidFill>
                  <a:srgbClr val="FF0000"/>
                </a:solidFill>
              </a:rPr>
              <a:t>第一款</a:t>
            </a:r>
            <a:r>
              <a:rPr lang="zh-CN" altLang="en-US" dirty="0" smtClean="0"/>
              <a:t>确立定密应当遵守权限的原则。国家秘密属于国家所有，定密属于国家事权，定密权限应当由法律限定。机关、单位是否具有定密权和具有何种层级的定密权，必须依照法律规定。</a:t>
            </a:r>
          </a:p>
          <a:p>
            <a:r>
              <a:rPr lang="zh-CN" altLang="en-US" dirty="0" smtClean="0">
                <a:solidFill>
                  <a:srgbClr val="FF0000"/>
                </a:solidFill>
              </a:rPr>
              <a:t>第二款</a:t>
            </a:r>
            <a:r>
              <a:rPr lang="zh-CN" altLang="en-US" dirty="0" smtClean="0"/>
              <a:t>对定密权作出限定。这次修订改变了以往任何机关、单位都可以确定任何密级的做法，上收了定密权限，不再授予县级机关定密权，取消了设区的市、自治州一级机关绝密级定密权。本款还规定，具有定密权的中央国家机关、省级机关和设区的市、自治州一级的机关，可以授予下级机关、单位相应密级的定密权。为了进一步明确定密权限，确保定密授权慎重节制，国家保密行政管理部门将另行制定具体办法予以规范。</a:t>
            </a:r>
          </a:p>
        </p:txBody>
      </p:sp>
    </p:spTree>
    <p:extLst>
      <p:ext uri="{BB962C8B-B14F-4D97-AF65-F5344CB8AC3E}">
        <p14:creationId xmlns:p14="http://schemas.microsoft.com/office/powerpoint/2010/main" val="847123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a:t>
            </a:r>
            <a:r>
              <a:rPr lang="zh-CN" altLang="en-US" dirty="0" smtClean="0"/>
              <a:t> 定密权的申请与授予</a:t>
            </a:r>
            <a:endParaRPr lang="zh-CN" altLang="en-US" dirty="0"/>
          </a:p>
        </p:txBody>
      </p:sp>
      <p:sp>
        <p:nvSpPr>
          <p:cNvPr id="3" name="内容占位符 2"/>
          <p:cNvSpPr>
            <a:spLocks noGrp="1"/>
          </p:cNvSpPr>
          <p:nvPr>
            <p:ph idx="1"/>
          </p:nvPr>
        </p:nvSpPr>
        <p:spPr/>
        <p:txBody>
          <a:bodyPr>
            <a:normAutofit/>
          </a:bodyPr>
          <a:lstStyle/>
          <a:p>
            <a:r>
              <a:rPr lang="zh-CN" altLang="en-US" dirty="0" smtClean="0"/>
              <a:t>经常</a:t>
            </a:r>
            <a:r>
              <a:rPr lang="zh-CN" altLang="en-US" dirty="0" smtClean="0">
                <a:solidFill>
                  <a:srgbClr val="FF0000"/>
                </a:solidFill>
              </a:rPr>
              <a:t>超出</a:t>
            </a:r>
            <a:r>
              <a:rPr lang="zh-CN" altLang="en-US" dirty="0" smtClean="0"/>
              <a:t>其定密权限的机关、单位，或依照相关国家秘密事项范围确属自身产生，但</a:t>
            </a:r>
            <a:r>
              <a:rPr lang="zh-CN" altLang="en-US" dirty="0" smtClean="0">
                <a:solidFill>
                  <a:srgbClr val="FF0000"/>
                </a:solidFill>
              </a:rPr>
              <a:t>没有</a:t>
            </a:r>
            <a:r>
              <a:rPr lang="zh-CN" altLang="en-US" dirty="0" smtClean="0"/>
              <a:t>定密权的机关、单位，可以向有相应定密权限的</a:t>
            </a:r>
            <a:r>
              <a:rPr lang="zh-CN" altLang="en-US" dirty="0" smtClean="0">
                <a:solidFill>
                  <a:srgbClr val="FF0000"/>
                </a:solidFill>
              </a:rPr>
              <a:t>上一级机关或有关业务、行业主管部门</a:t>
            </a:r>
            <a:r>
              <a:rPr lang="zh-CN" altLang="en-US" dirty="0" smtClean="0"/>
              <a:t>提出定密授权的</a:t>
            </a:r>
            <a:r>
              <a:rPr lang="zh-CN" altLang="en-US" dirty="0" smtClean="0">
                <a:solidFill>
                  <a:srgbClr val="FF0000"/>
                </a:solidFill>
              </a:rPr>
              <a:t>申请</a:t>
            </a:r>
            <a:r>
              <a:rPr lang="zh-CN" altLang="en-US" dirty="0" smtClean="0"/>
              <a:t>，授权机关依据保密法律法规和相关规定，对其进行</a:t>
            </a:r>
            <a:r>
              <a:rPr lang="zh-CN" altLang="en-US" dirty="0" smtClean="0">
                <a:solidFill>
                  <a:srgbClr val="FF0000"/>
                </a:solidFill>
              </a:rPr>
              <a:t>审查</a:t>
            </a:r>
            <a:r>
              <a:rPr lang="zh-CN" altLang="en-US" dirty="0" smtClean="0"/>
              <a:t>，认为确需予以定密授权的，经</a:t>
            </a:r>
            <a:r>
              <a:rPr lang="zh-CN" altLang="en-US" dirty="0" smtClean="0">
                <a:solidFill>
                  <a:srgbClr val="FF0000"/>
                </a:solidFill>
              </a:rPr>
              <a:t>保密行政管理部门批准</a:t>
            </a:r>
            <a:r>
              <a:rPr lang="zh-CN" altLang="en-US" dirty="0" smtClean="0"/>
              <a:t>后，对申请单位作出定密</a:t>
            </a:r>
            <a:r>
              <a:rPr lang="zh-CN" altLang="en-US" dirty="0" smtClean="0">
                <a:solidFill>
                  <a:srgbClr val="FF0000"/>
                </a:solidFill>
              </a:rPr>
              <a:t>授权</a:t>
            </a:r>
            <a:r>
              <a:rPr lang="zh-CN" altLang="en-US" dirty="0" smtClean="0"/>
              <a:t>的决定。</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a:t>
            </a:r>
            <a:r>
              <a:rPr kumimoji="1" lang="en-US" altLang="zh-CN" dirty="0" smtClean="0"/>
              <a:t>1</a:t>
            </a:r>
            <a:r>
              <a:rPr kumimoji="1" lang="zh-CN" altLang="en-US" dirty="0" smtClean="0"/>
              <a:t>）定密授权的原则</a:t>
            </a:r>
            <a:endParaRPr kumimoji="1" lang="zh-CN" altLang="en-US" dirty="0"/>
          </a:p>
        </p:txBody>
      </p:sp>
      <p:sp>
        <p:nvSpPr>
          <p:cNvPr id="3" name="内容占位符 2"/>
          <p:cNvSpPr>
            <a:spLocks noGrp="1"/>
          </p:cNvSpPr>
          <p:nvPr>
            <p:ph idx="1"/>
          </p:nvPr>
        </p:nvSpPr>
        <p:spPr/>
        <p:txBody>
          <a:bodyPr/>
          <a:lstStyle/>
          <a:p>
            <a:r>
              <a:rPr lang="zh-CN" altLang="en-US" dirty="0" smtClean="0"/>
              <a:t>第一</a:t>
            </a:r>
          </a:p>
          <a:p>
            <a:r>
              <a:rPr lang="zh-CN" altLang="en-US" dirty="0" smtClean="0">
                <a:solidFill>
                  <a:srgbClr val="FF0000"/>
                </a:solidFill>
              </a:rPr>
              <a:t>定密</a:t>
            </a:r>
            <a:r>
              <a:rPr lang="zh-CN" altLang="en-US" dirty="0">
                <a:solidFill>
                  <a:srgbClr val="FF0000"/>
                </a:solidFill>
              </a:rPr>
              <a:t>授权以行业授权为主，区域授权为辅。</a:t>
            </a:r>
            <a:r>
              <a:rPr lang="zh-CN" altLang="en-US" dirty="0"/>
              <a:t>机关、单位申请定密授权，应当首先向其上级业务主管部门提出；没有上级业务主管部门或者拟申请的定密权超出上级业务主管部门主管工作范围的，才向其上级机关提出。 </a:t>
            </a:r>
          </a:p>
          <a:p>
            <a:endParaRPr kumimoji="1" lang="zh-CN" altLang="en-US" dirty="0"/>
          </a:p>
        </p:txBody>
      </p:sp>
    </p:spTree>
    <p:extLst>
      <p:ext uri="{BB962C8B-B14F-4D97-AF65-F5344CB8AC3E}">
        <p14:creationId xmlns:p14="http://schemas.microsoft.com/office/powerpoint/2010/main" val="1576671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92500" lnSpcReduction="10000"/>
          </a:bodyPr>
          <a:lstStyle/>
          <a:p>
            <a:r>
              <a:rPr lang="zh-CN" altLang="en-US" dirty="0" smtClean="0"/>
              <a:t>第二</a:t>
            </a:r>
          </a:p>
          <a:p>
            <a:r>
              <a:rPr lang="zh-CN" altLang="en-US" dirty="0" smtClean="0">
                <a:solidFill>
                  <a:srgbClr val="FF0000"/>
                </a:solidFill>
              </a:rPr>
              <a:t>定密</a:t>
            </a:r>
            <a:r>
              <a:rPr lang="zh-CN" altLang="en-US" dirty="0">
                <a:solidFill>
                  <a:srgbClr val="FF0000"/>
                </a:solidFill>
              </a:rPr>
              <a:t>授权不得超出主管工作范围。</a:t>
            </a:r>
            <a:r>
              <a:rPr lang="zh-CN" altLang="en-US" dirty="0"/>
              <a:t>定密授权机关只能在主管业务工作和职权范围内作出定密授权决定，对不属于主管业务工作范围或者非本行政区域范围的事项，不能作出定密授权。“在主管业务工作范围内或者本行政区域内”不是可选择的关系，而是要求授权机关有明确主管业务范围的，必须在主管业务工作范围内授权，没有明确主管业务范围的，则应当在本行政区域内授权。</a:t>
            </a:r>
            <a:endParaRPr kumimoji="1" lang="zh-CN" altLang="en-US" dirty="0"/>
          </a:p>
        </p:txBody>
      </p:sp>
    </p:spTree>
    <p:extLst>
      <p:ext uri="{BB962C8B-B14F-4D97-AF65-F5344CB8AC3E}">
        <p14:creationId xmlns:p14="http://schemas.microsoft.com/office/powerpoint/2010/main" val="1378609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lnSpcReduction="10000"/>
          </a:bodyPr>
          <a:lstStyle/>
          <a:p>
            <a:r>
              <a:rPr lang="zh-CN" altLang="en-US" dirty="0" smtClean="0"/>
              <a:t>第三</a:t>
            </a:r>
          </a:p>
          <a:p>
            <a:r>
              <a:rPr lang="zh-CN" altLang="en-US" dirty="0" smtClean="0">
                <a:solidFill>
                  <a:srgbClr val="FF0000"/>
                </a:solidFill>
              </a:rPr>
              <a:t>定密</a:t>
            </a:r>
            <a:r>
              <a:rPr lang="zh-CN" altLang="en-US" dirty="0">
                <a:solidFill>
                  <a:srgbClr val="FF0000"/>
                </a:solidFill>
              </a:rPr>
              <a:t>授权不得超出定密权限。</a:t>
            </a:r>
            <a:r>
              <a:rPr lang="zh-CN" altLang="en-US" dirty="0"/>
              <a:t>定密授权机关只能在法定的定密权限内作出授权，定密授权不得超出本机关的定密权限。中央国家机关、省级机关可以作出授予绝密级、机密级和秘密级国家秘密定密权的决定。设区的市、自治州一级的机关则只能作出授予机密级和秘密级国家秘密定密权的决定。</a:t>
            </a:r>
            <a:endParaRPr kumimoji="1" lang="zh-CN" altLang="en-US" dirty="0"/>
          </a:p>
        </p:txBody>
      </p:sp>
    </p:spTree>
    <p:extLst>
      <p:ext uri="{BB962C8B-B14F-4D97-AF65-F5344CB8AC3E}">
        <p14:creationId xmlns:p14="http://schemas.microsoft.com/office/powerpoint/2010/main" val="919147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zh-CN" altLang="en-US" dirty="0" smtClean="0"/>
              <a:t>第四</a:t>
            </a:r>
          </a:p>
          <a:p>
            <a:r>
              <a:rPr lang="zh-CN" altLang="en-US" dirty="0" smtClean="0">
                <a:solidFill>
                  <a:srgbClr val="FF0000"/>
                </a:solidFill>
              </a:rPr>
              <a:t>不得</a:t>
            </a:r>
            <a:r>
              <a:rPr lang="zh-CN" altLang="en-US" dirty="0">
                <a:solidFill>
                  <a:srgbClr val="FF0000"/>
                </a:solidFill>
              </a:rPr>
              <a:t>转授权。</a:t>
            </a:r>
            <a:r>
              <a:rPr lang="zh-CN" altLang="en-US" dirty="0"/>
              <a:t>机关、单位获得定密授权后，不得将被授予的定密权再次授予其他机关、单位。定密授权与其他行政授权行为一样，必须遵循“一次性授权原则”，被授权机关、单位不得再行转授。</a:t>
            </a:r>
            <a:endParaRPr kumimoji="1" lang="zh-CN" altLang="en-US" dirty="0"/>
          </a:p>
        </p:txBody>
      </p:sp>
    </p:spTree>
    <p:extLst>
      <p:ext uri="{BB962C8B-B14F-4D97-AF65-F5344CB8AC3E}">
        <p14:creationId xmlns:p14="http://schemas.microsoft.com/office/powerpoint/2010/main" val="1070413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92500" lnSpcReduction="10000"/>
          </a:bodyPr>
          <a:lstStyle/>
          <a:p>
            <a:r>
              <a:rPr lang="zh-CN" altLang="en-US" dirty="0" smtClean="0"/>
              <a:t>第五</a:t>
            </a:r>
          </a:p>
          <a:p>
            <a:r>
              <a:rPr lang="zh-CN" altLang="en-US" dirty="0" smtClean="0">
                <a:solidFill>
                  <a:srgbClr val="FF0000"/>
                </a:solidFill>
              </a:rPr>
              <a:t>定密</a:t>
            </a:r>
            <a:r>
              <a:rPr lang="zh-CN" altLang="en-US" dirty="0">
                <a:solidFill>
                  <a:srgbClr val="FF0000"/>
                </a:solidFill>
              </a:rPr>
              <a:t>授权应当确有必要和最小化。</a:t>
            </a:r>
            <a:r>
              <a:rPr lang="zh-CN" altLang="en-US" dirty="0"/>
              <a:t>“</a:t>
            </a:r>
            <a:r>
              <a:rPr lang="zh-CN" altLang="en-US" dirty="0">
                <a:solidFill>
                  <a:srgbClr val="FF0000"/>
                </a:solidFill>
              </a:rPr>
              <a:t>确有必要</a:t>
            </a:r>
            <a:r>
              <a:rPr lang="zh-CN" altLang="en-US" dirty="0"/>
              <a:t>”是指确实符合定密授权条件，即被授权机关、单位没有定密权或者具有有限的定密权，但依据有关保密事项范围必然产生国家秘密事项，或者从实际工作来看，近</a:t>
            </a:r>
            <a:r>
              <a:rPr lang="en-US" altLang="zh-CN" dirty="0"/>
              <a:t>3</a:t>
            </a:r>
            <a:r>
              <a:rPr lang="zh-CN" altLang="en-US" dirty="0"/>
              <a:t>年来年均产生</a:t>
            </a:r>
            <a:r>
              <a:rPr lang="en-US" altLang="zh-CN" dirty="0"/>
              <a:t>6</a:t>
            </a:r>
            <a:r>
              <a:rPr lang="zh-CN" altLang="en-US" dirty="0"/>
              <a:t>件以上国家秘密事项或者超出原有定密权限国家秘密事项的情形。“</a:t>
            </a:r>
            <a:r>
              <a:rPr lang="zh-CN" altLang="en-US" dirty="0">
                <a:solidFill>
                  <a:srgbClr val="FF0000"/>
                </a:solidFill>
              </a:rPr>
              <a:t>最小化</a:t>
            </a:r>
            <a:r>
              <a:rPr lang="zh-CN" altLang="en-US" dirty="0"/>
              <a:t>”是指作出定密授权应当明确授予的具体事项、最高密级和授权期限，做到授予权限最小、范围最小、时限最短。</a:t>
            </a:r>
            <a:endParaRPr kumimoji="1" lang="zh-CN" altLang="en-US" dirty="0"/>
          </a:p>
        </p:txBody>
      </p:sp>
    </p:spTree>
    <p:extLst>
      <p:ext uri="{BB962C8B-B14F-4D97-AF65-F5344CB8AC3E}">
        <p14:creationId xmlns:p14="http://schemas.microsoft.com/office/powerpoint/2010/main" val="343633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宽严适当原则</a:t>
            </a:r>
          </a:p>
          <a:p>
            <a:pPr>
              <a:lnSpc>
                <a:spcPct val="150000"/>
              </a:lnSpc>
              <a:buFont typeface="Wingdings" charset="2"/>
              <a:buChar char="ü"/>
            </a:pPr>
            <a:r>
              <a:rPr kumimoji="1" lang="zh-CN" altLang="en-US" dirty="0" smtClean="0"/>
              <a:t>要把握好定密授权审核的依据</a:t>
            </a:r>
          </a:p>
          <a:p>
            <a:pPr>
              <a:lnSpc>
                <a:spcPct val="150000"/>
              </a:lnSpc>
              <a:buFont typeface="Wingdings" charset="2"/>
              <a:buChar char="ü"/>
            </a:pPr>
            <a:r>
              <a:rPr kumimoji="1" lang="zh-CN" altLang="en-US" dirty="0" smtClean="0"/>
              <a:t>要把握好授权范围的统一平衡</a:t>
            </a:r>
          </a:p>
          <a:p>
            <a:pPr>
              <a:lnSpc>
                <a:spcPct val="150000"/>
              </a:lnSpc>
              <a:buFont typeface="Wingdings" charset="2"/>
              <a:buChar char="ü"/>
            </a:pPr>
            <a:r>
              <a:rPr kumimoji="1" lang="zh-CN" altLang="en-US" dirty="0" smtClean="0"/>
              <a:t>要把握好国家秘密产生状况的总和衡量</a:t>
            </a:r>
          </a:p>
          <a:p>
            <a:endParaRPr kumimoji="1" lang="zh-CN" altLang="en-US" dirty="0"/>
          </a:p>
        </p:txBody>
      </p:sp>
    </p:spTree>
    <p:extLst>
      <p:ext uri="{BB962C8B-B14F-4D97-AF65-F5344CB8AC3E}">
        <p14:creationId xmlns:p14="http://schemas.microsoft.com/office/powerpoint/2010/main" val="612410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lnSpcReduction="10000"/>
          </a:bodyPr>
          <a:lstStyle/>
          <a:p>
            <a:r>
              <a:rPr kumimoji="1" lang="zh-CN" altLang="en-US" dirty="0" smtClean="0"/>
              <a:t>应授尽授原则</a:t>
            </a:r>
          </a:p>
          <a:p>
            <a:pPr>
              <a:lnSpc>
                <a:spcPct val="150000"/>
              </a:lnSpc>
              <a:buFont typeface="Wingdings" charset="2"/>
              <a:buChar char="ü"/>
            </a:pPr>
            <a:r>
              <a:rPr kumimoji="1" lang="zh-CN" altLang="en-US" dirty="0" smtClean="0"/>
              <a:t>严格执行定密授权标准</a:t>
            </a:r>
          </a:p>
          <a:p>
            <a:pPr>
              <a:lnSpc>
                <a:spcPct val="150000"/>
              </a:lnSpc>
              <a:buFont typeface="Wingdings" charset="2"/>
              <a:buChar char="ü"/>
            </a:pPr>
            <a:r>
              <a:rPr kumimoji="1" lang="zh-CN" altLang="en-US" dirty="0" smtClean="0"/>
              <a:t>把握职责范围内授权平衡</a:t>
            </a:r>
          </a:p>
          <a:p>
            <a:pPr>
              <a:lnSpc>
                <a:spcPct val="150000"/>
              </a:lnSpc>
              <a:buFont typeface="Wingdings" charset="2"/>
              <a:buChar char="ü"/>
            </a:pPr>
            <a:r>
              <a:rPr kumimoji="1" lang="zh-CN" altLang="en-US" dirty="0" smtClean="0"/>
              <a:t>注意授权内容的全面性</a:t>
            </a:r>
          </a:p>
          <a:p>
            <a:pPr>
              <a:lnSpc>
                <a:spcPct val="150000"/>
              </a:lnSpc>
              <a:buFont typeface="Wingdings" charset="2"/>
              <a:buChar char="ü"/>
            </a:pPr>
            <a:r>
              <a:rPr kumimoji="1" lang="zh-CN" altLang="en-US" dirty="0" smtClean="0"/>
              <a:t>处理好定密授权中的特殊问题</a:t>
            </a:r>
          </a:p>
          <a:p>
            <a:pPr>
              <a:lnSpc>
                <a:spcPct val="150000"/>
              </a:lnSpc>
              <a:buFont typeface="Wingdings" charset="2"/>
              <a:buChar char="ü"/>
            </a:pPr>
            <a:r>
              <a:rPr kumimoji="1" lang="zh-CN" altLang="en-US" dirty="0" smtClean="0"/>
              <a:t>规范间接定密权行使</a:t>
            </a:r>
            <a:endParaRPr kumimoji="1" lang="zh-CN" altLang="en-US" dirty="0"/>
          </a:p>
        </p:txBody>
      </p:sp>
    </p:spTree>
    <p:extLst>
      <p:ext uri="{BB962C8B-B14F-4D97-AF65-F5344CB8AC3E}">
        <p14:creationId xmlns:p14="http://schemas.microsoft.com/office/powerpoint/2010/main" val="2140896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smtClean="0"/>
              <a:t>2</a:t>
            </a:r>
            <a:r>
              <a:rPr lang="zh-CN" altLang="en-US" dirty="0" smtClean="0"/>
              <a:t>）定密</a:t>
            </a:r>
            <a:r>
              <a:rPr lang="zh-CN" altLang="en-US" dirty="0"/>
              <a:t>授权的方式</a:t>
            </a:r>
            <a:endParaRPr kumimoji="1"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 </a:t>
            </a:r>
            <a:r>
              <a:rPr lang="zh-CN" altLang="en-US" dirty="0" smtClean="0"/>
              <a:t>根据</a:t>
            </a:r>
            <a:r>
              <a:rPr lang="zh-CN" altLang="en-US" dirty="0"/>
              <a:t>保密法实施条例的规定，定密授权有主动授权和依申请授权两种方式。 </a:t>
            </a:r>
          </a:p>
          <a:p>
            <a:r>
              <a:rPr lang="zh-CN" altLang="en-US" dirty="0" smtClean="0">
                <a:solidFill>
                  <a:srgbClr val="FF0000"/>
                </a:solidFill>
              </a:rPr>
              <a:t>第一，主动</a:t>
            </a:r>
            <a:r>
              <a:rPr lang="zh-CN" altLang="en-US" dirty="0">
                <a:solidFill>
                  <a:srgbClr val="FF0000"/>
                </a:solidFill>
              </a:rPr>
              <a:t>授权</a:t>
            </a:r>
            <a:r>
              <a:rPr lang="zh-CN" altLang="en-US" dirty="0" smtClean="0">
                <a:solidFill>
                  <a:srgbClr val="FF0000"/>
                </a:solidFill>
              </a:rPr>
              <a:t>。</a:t>
            </a:r>
          </a:p>
          <a:p>
            <a:r>
              <a:rPr lang="zh-CN" altLang="en-US" dirty="0" smtClean="0"/>
              <a:t>主动</a:t>
            </a:r>
            <a:r>
              <a:rPr lang="zh-CN" altLang="en-US" dirty="0"/>
              <a:t>授权是指授权机关可以根据保密工作需要，在有关其他机关、单位没有提出定密授权申请的情况下，主动授予其必要的定密权限。为了与保密法上收定密权限的法律精神保持一致，防止授权机关随意授权，导致定密权主体过多、过滥的情况发生，</a:t>
            </a:r>
            <a:r>
              <a:rPr lang="en-US" altLang="zh-CN" dirty="0"/>
              <a:t>《</a:t>
            </a:r>
            <a:r>
              <a:rPr lang="zh-CN" altLang="en-US" dirty="0"/>
              <a:t>国家秘密定密管理暂行规定</a:t>
            </a:r>
            <a:r>
              <a:rPr lang="en-US" altLang="zh-CN" dirty="0"/>
              <a:t>》</a:t>
            </a:r>
            <a:r>
              <a:rPr lang="zh-CN" altLang="en-US" dirty="0"/>
              <a:t>将主动授权的范围作了限制，规定“授权机关根据工作需要，可以对承担本机关定密权限内的涉密科研、生产或者其他涉密任务的机关、单位，就具体事项作出定密授权”。也就是说，主动授权只能在授权机关有涉密科研、生产或者其他涉密任务的情况下，才可以作出。 </a:t>
            </a:r>
          </a:p>
          <a:p>
            <a:endParaRPr kumimoji="1" lang="zh-CN" altLang="en-US" dirty="0"/>
          </a:p>
        </p:txBody>
      </p:sp>
    </p:spTree>
    <p:extLst>
      <p:ext uri="{BB962C8B-B14F-4D97-AF65-F5344CB8AC3E}">
        <p14:creationId xmlns:p14="http://schemas.microsoft.com/office/powerpoint/2010/main" val="1947330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229600" cy="4997152"/>
          </a:xfrm>
        </p:spPr>
        <p:txBody>
          <a:bodyPr>
            <a:noAutofit/>
          </a:bodyPr>
          <a:lstStyle/>
          <a:p>
            <a:r>
              <a:rPr lang="zh-CN" altLang="en-US" sz="2000" dirty="0" smtClean="0">
                <a:solidFill>
                  <a:srgbClr val="FF0000"/>
                </a:solidFill>
              </a:rPr>
              <a:t>第二，依申</a:t>
            </a:r>
            <a:r>
              <a:rPr lang="zh-CN" altLang="en-US" sz="2000" dirty="0">
                <a:solidFill>
                  <a:srgbClr val="FF0000"/>
                </a:solidFill>
              </a:rPr>
              <a:t>请授权</a:t>
            </a:r>
            <a:r>
              <a:rPr lang="zh-CN" altLang="en-US" sz="2000" dirty="0" smtClean="0">
                <a:solidFill>
                  <a:srgbClr val="FF0000"/>
                </a:solidFill>
              </a:rPr>
              <a:t>。</a:t>
            </a:r>
          </a:p>
          <a:p>
            <a:r>
              <a:rPr lang="zh-CN" altLang="en-US" sz="2400" dirty="0" smtClean="0"/>
              <a:t>依申</a:t>
            </a:r>
            <a:r>
              <a:rPr lang="zh-CN" altLang="en-US" sz="2400" dirty="0"/>
              <a:t>请授权是指授权机关根据有关机关、单位的申请作出的定密授权。</a:t>
            </a:r>
            <a:r>
              <a:rPr lang="en-US" altLang="zh-CN" sz="2400" dirty="0"/>
              <a:t>《</a:t>
            </a:r>
            <a:r>
              <a:rPr lang="zh-CN" altLang="en-US" sz="2400" dirty="0"/>
              <a:t>国家秘密定密管理暂行规定</a:t>
            </a:r>
            <a:r>
              <a:rPr lang="en-US" altLang="zh-CN" sz="2400" dirty="0"/>
              <a:t>》</a:t>
            </a:r>
            <a:r>
              <a:rPr lang="zh-CN" altLang="en-US" sz="2400" dirty="0"/>
              <a:t>第九条规定：“没有定密权但经常产生国家秘密事项的机关、单位，或者虽有定密权但经常产生超出其定密权限的国家秘密事项的机关、单位，可以向授权机关申请定密授权。”这里的“经常”是指近</a:t>
            </a:r>
            <a:r>
              <a:rPr lang="en-US" altLang="zh-CN" sz="2400" dirty="0"/>
              <a:t>3</a:t>
            </a:r>
            <a:r>
              <a:rPr lang="zh-CN" altLang="en-US" sz="2400" dirty="0"/>
              <a:t>年来年均产生</a:t>
            </a:r>
            <a:r>
              <a:rPr lang="en-US" altLang="zh-CN" sz="2400" dirty="0"/>
              <a:t>6</a:t>
            </a:r>
            <a:r>
              <a:rPr lang="zh-CN" altLang="en-US" sz="2400" dirty="0"/>
              <a:t>件以上国家秘密事项的情形。“经常”概念的界定，是全面总结定密试点工作经验、反复研究讨论的结果。大家认为，“年均产生</a:t>
            </a:r>
            <a:r>
              <a:rPr lang="en-US" altLang="zh-CN" sz="2400" dirty="0"/>
              <a:t>6</a:t>
            </a:r>
            <a:r>
              <a:rPr lang="zh-CN" altLang="en-US" sz="2400" dirty="0"/>
              <a:t>件以上国家秘密事项”相当于每</a:t>
            </a:r>
            <a:r>
              <a:rPr lang="en-US" altLang="zh-CN" sz="2400" dirty="0"/>
              <a:t>2</a:t>
            </a:r>
            <a:r>
              <a:rPr lang="zh-CN" altLang="en-US" sz="2400" dirty="0"/>
              <a:t>个月产生</a:t>
            </a:r>
            <a:r>
              <a:rPr lang="en-US" altLang="zh-CN" sz="2400" dirty="0"/>
              <a:t>1</a:t>
            </a:r>
            <a:r>
              <a:rPr lang="zh-CN" altLang="en-US" sz="2400" dirty="0"/>
              <a:t>件国家秘密事项，频率较高，需要机关、单位获得一定的定密权限，以便开展定密工作。对年均产生</a:t>
            </a:r>
            <a:r>
              <a:rPr lang="en-US" altLang="zh-CN" sz="2400" dirty="0"/>
              <a:t>6</a:t>
            </a:r>
            <a:r>
              <a:rPr lang="zh-CN" altLang="en-US" sz="2400" dirty="0"/>
              <a:t>件以下国家秘密事项、不符合申请定密授权条件的机关、单位，在产生国家秘密时，按照保密法第十三条第三款规定，提请有定密权的上级机关、单位定密即可。 </a:t>
            </a:r>
          </a:p>
        </p:txBody>
      </p:sp>
    </p:spTree>
    <p:extLst>
      <p:ext uri="{BB962C8B-B14F-4D97-AF65-F5344CB8AC3E}">
        <p14:creationId xmlns:p14="http://schemas.microsoft.com/office/powerpoint/2010/main" val="164600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829196"/>
          </a:xfrm>
        </p:spPr>
        <p:txBody>
          <a:bodyPr>
            <a:normAutofit fontScale="70000" lnSpcReduction="20000"/>
          </a:bodyPr>
          <a:lstStyle/>
          <a:p>
            <a:r>
              <a:rPr lang="zh-CN" altLang="en-US" dirty="0" smtClean="0">
                <a:solidFill>
                  <a:srgbClr val="FF0000"/>
                </a:solidFill>
              </a:rPr>
              <a:t>第三款</a:t>
            </a:r>
            <a:r>
              <a:rPr lang="zh-CN" altLang="en-US" dirty="0" smtClean="0"/>
              <a:t>规定无权定密的处理办法。主要有两种情形，一种是上级机关、单位对某一事项已经定密的，机关、单位在执行时应按该事项已定密级确定。如中央下发的国家秘密文件，各地区各部门在贯彻过程中，就该事项再产生的涉密文件资料，应当按中央文件的密级确定同等密级，不得擅自改变密级。另一种是机关、单位（包括无定密权的县级机关）产生保密事项范围有明确规定而无权确定相应密级的国家秘密事项时，应当先行采取保密措施，同时立即报请具有相应定密权的上级机关、单位确定，没有上级机关、单位的，则根据该事项所涉及的业务范围，报请具有相应定密权限的业务主管部门或者保密行政管理部门确定。接到定密报告的机关、单位或者保密行政管理部门，应当及时作出批复。</a:t>
            </a:r>
            <a:endParaRPr lang="en-US" altLang="zh-CN" dirty="0" smtClean="0"/>
          </a:p>
          <a:p>
            <a:endParaRPr lang="zh-CN" altLang="en-US" dirty="0" smtClean="0"/>
          </a:p>
          <a:p>
            <a:r>
              <a:rPr lang="zh-CN" altLang="en-US" dirty="0" smtClean="0">
                <a:solidFill>
                  <a:srgbClr val="FF0000"/>
                </a:solidFill>
              </a:rPr>
              <a:t>第四款</a:t>
            </a:r>
            <a:r>
              <a:rPr lang="zh-CN" altLang="en-US" dirty="0" smtClean="0"/>
              <a:t>规定公安、国家安全机关的定密权限。强调公安、国家安全机关必须在其工作范围内，按照规定的定密权限定密。</a:t>
            </a:r>
          </a:p>
        </p:txBody>
      </p:sp>
    </p:spTree>
    <p:extLst>
      <p:ext uri="{BB962C8B-B14F-4D97-AF65-F5344CB8AC3E}">
        <p14:creationId xmlns:p14="http://schemas.microsoft.com/office/powerpoint/2010/main" val="1941316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77500" lnSpcReduction="20000"/>
          </a:bodyPr>
          <a:lstStyle/>
          <a:p>
            <a:r>
              <a:rPr lang="zh-CN" altLang="en-US" dirty="0"/>
              <a:t>机关、单位申请定密授权，应当以书面形式提出。书面申请的内容主要包括：拟申请的定密权限、事项范围、授权期限以及申请的依据和理由</a:t>
            </a:r>
            <a:r>
              <a:rPr lang="zh-CN" altLang="en-US" dirty="0" smtClean="0"/>
              <a:t>。</a:t>
            </a:r>
          </a:p>
          <a:p>
            <a:r>
              <a:rPr lang="zh-CN" altLang="en-US" dirty="0" smtClean="0"/>
              <a:t>授权</a:t>
            </a:r>
            <a:r>
              <a:rPr lang="zh-CN" altLang="en-US" dirty="0"/>
              <a:t>机关收到定密授权申请后，应当依照保密法律法规和保密事项范围进行审查，对符合授权条件的，授权机关应当及时作出书面定密授权决定；对不符合授权条件的，应当作出不予授权的决定，并及时通知提出申请的机关、单位</a:t>
            </a:r>
            <a:r>
              <a:rPr lang="zh-CN" altLang="en-US" dirty="0" smtClean="0"/>
              <a:t>。</a:t>
            </a:r>
          </a:p>
          <a:p>
            <a:r>
              <a:rPr lang="zh-CN" altLang="en-US" dirty="0" smtClean="0"/>
              <a:t>定密</a:t>
            </a:r>
            <a:r>
              <a:rPr lang="zh-CN" altLang="en-US" dirty="0"/>
              <a:t>授权决定应当明确授权机关名称，被授权机关、单位名称以及授予权限、授权内容（若授予定密权仅限于就某一项或一类事项定密时，要注明具体授权内容）、授权期限以及作出定密授权的依据或理由，以便于授权机关和被授权机关、单位接受监督检查。 </a:t>
            </a:r>
          </a:p>
          <a:p>
            <a:endParaRPr kumimoji="1" lang="zh-CN" altLang="en-US" dirty="0"/>
          </a:p>
        </p:txBody>
      </p:sp>
    </p:spTree>
    <p:extLst>
      <p:ext uri="{BB962C8B-B14F-4D97-AF65-F5344CB8AC3E}">
        <p14:creationId xmlns:p14="http://schemas.microsoft.com/office/powerpoint/2010/main" val="2087674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smtClean="0"/>
              <a:t>3</a:t>
            </a:r>
            <a:r>
              <a:rPr lang="zh-CN" altLang="en-US" dirty="0" smtClean="0"/>
              <a:t>）定密授权的流程</a:t>
            </a:r>
            <a:endParaRPr lang="zh-CN" altLang="en-US" dirty="0"/>
          </a:p>
        </p:txBody>
      </p:sp>
      <p:sp>
        <p:nvSpPr>
          <p:cNvPr id="3" name="内容占位符 2"/>
          <p:cNvSpPr>
            <a:spLocks noGrp="1"/>
          </p:cNvSpPr>
          <p:nvPr>
            <p:ph idx="1"/>
          </p:nvPr>
        </p:nvSpPr>
        <p:spPr/>
        <p:txBody>
          <a:bodyPr/>
          <a:lstStyle/>
          <a:p>
            <a:r>
              <a:rPr lang="zh-CN" altLang="en-US" dirty="0" smtClean="0"/>
              <a:t>定密权的申请</a:t>
            </a:r>
            <a:endParaRPr lang="en-US" altLang="zh-CN" dirty="0" smtClean="0"/>
          </a:p>
          <a:p>
            <a:endParaRPr lang="en-US" altLang="zh-CN" dirty="0" smtClean="0"/>
          </a:p>
          <a:p>
            <a:r>
              <a:rPr lang="zh-CN" altLang="en-US" dirty="0" smtClean="0"/>
              <a:t>定密权的授予</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第一、定密权的申请</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申请的主体</a:t>
            </a:r>
            <a:endParaRPr lang="en-US" altLang="zh-CN" dirty="0" smtClean="0"/>
          </a:p>
          <a:p>
            <a:pPr>
              <a:lnSpc>
                <a:spcPct val="150000"/>
              </a:lnSpc>
            </a:pPr>
            <a:r>
              <a:rPr lang="zh-CN" altLang="en-US" dirty="0" smtClean="0"/>
              <a:t>申请的条件</a:t>
            </a:r>
            <a:endParaRPr lang="en-US" altLang="zh-CN" dirty="0" smtClean="0"/>
          </a:p>
          <a:p>
            <a:pPr>
              <a:lnSpc>
                <a:spcPct val="150000"/>
              </a:lnSpc>
            </a:pPr>
            <a:r>
              <a:rPr lang="zh-CN" altLang="en-US" dirty="0" smtClean="0"/>
              <a:t>申请的理由</a:t>
            </a:r>
            <a:endParaRPr lang="en-US" altLang="zh-CN" dirty="0" smtClean="0"/>
          </a:p>
          <a:p>
            <a:pPr>
              <a:lnSpc>
                <a:spcPct val="150000"/>
              </a:lnSpc>
            </a:pPr>
            <a:r>
              <a:rPr lang="zh-CN" altLang="en-US" dirty="0" smtClean="0"/>
              <a:t>申请的程序</a:t>
            </a:r>
            <a:endParaRPr lang="en-US" altLang="zh-CN" dirty="0" smtClean="0"/>
          </a:p>
          <a:p>
            <a:pPr>
              <a:lnSpc>
                <a:spcPct val="150000"/>
              </a:lnSpc>
            </a:pPr>
            <a:r>
              <a:rPr lang="zh-CN" altLang="en-US" dirty="0" smtClean="0"/>
              <a:t>申报的材料</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申请的主体</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除了</a:t>
            </a:r>
            <a:r>
              <a:rPr lang="en-US" altLang="zh-CN" dirty="0" smtClean="0"/>
              <a:t>《</a:t>
            </a:r>
            <a:r>
              <a:rPr lang="zh-CN" altLang="en-US" dirty="0" smtClean="0"/>
              <a:t>保密法</a:t>
            </a:r>
            <a:r>
              <a:rPr lang="en-US" altLang="zh-CN" dirty="0" smtClean="0"/>
              <a:t>》</a:t>
            </a:r>
            <a:r>
              <a:rPr lang="zh-CN" altLang="en-US" dirty="0" smtClean="0"/>
              <a:t>明确规定有定密权的中央国家机关、省级机关、市级机关以及公安、国家安全这三大类机关单位</a:t>
            </a:r>
            <a:r>
              <a:rPr lang="zh-CN" altLang="en-US" dirty="0" smtClean="0">
                <a:solidFill>
                  <a:srgbClr val="FF0000"/>
                </a:solidFill>
              </a:rPr>
              <a:t>以外</a:t>
            </a:r>
            <a:r>
              <a:rPr lang="zh-CN" altLang="en-US" dirty="0" smtClean="0"/>
              <a:t>，县处级以下的机关单位，都不再拥有法定的定密权。</a:t>
            </a:r>
            <a:endParaRPr lang="en-US" altLang="zh-CN" dirty="0" smtClean="0"/>
          </a:p>
          <a:p>
            <a:r>
              <a:rPr lang="zh-CN" altLang="en-US" dirty="0" smtClean="0"/>
              <a:t>但这些地方的</a:t>
            </a:r>
            <a:r>
              <a:rPr lang="zh-CN" altLang="en-US" dirty="0" smtClean="0">
                <a:solidFill>
                  <a:srgbClr val="FF0000"/>
                </a:solidFill>
              </a:rPr>
              <a:t>机关、单位，尤其是市、县（区、市）的检察院、法院、纪检监察、政法</a:t>
            </a:r>
            <a:r>
              <a:rPr lang="zh-CN" altLang="en-US" dirty="0" smtClean="0"/>
              <a:t>等单位，一般都会经常产生国家秘密事项。</a:t>
            </a:r>
            <a:endParaRPr lang="en-US" altLang="zh-CN" dirty="0" smtClean="0"/>
          </a:p>
          <a:p>
            <a:r>
              <a:rPr lang="zh-CN" altLang="en-US" dirty="0" smtClean="0"/>
              <a:t>这类机关也必须通过申请定获得定密授权，取得定密资格，以便依法开展定密工作。</a:t>
            </a:r>
            <a:endParaRPr lang="en-US" altLang="zh-CN" dirty="0" smtClean="0"/>
          </a:p>
          <a:p>
            <a:r>
              <a:rPr lang="zh-CN" altLang="en-US" dirty="0" smtClean="0"/>
              <a:t>不产生国家秘密的机关单位和个人，不能作为申请主体申请定密权。</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申请的条件</a:t>
            </a:r>
            <a:endParaRPr lang="zh-CN" altLang="en-US" dirty="0"/>
          </a:p>
        </p:txBody>
      </p:sp>
      <p:sp>
        <p:nvSpPr>
          <p:cNvPr id="3" name="内容占位符 2"/>
          <p:cNvSpPr>
            <a:spLocks noGrp="1"/>
          </p:cNvSpPr>
          <p:nvPr>
            <p:ph idx="1"/>
          </p:nvPr>
        </p:nvSpPr>
        <p:spPr/>
        <p:txBody>
          <a:bodyPr/>
          <a:lstStyle/>
          <a:p>
            <a:r>
              <a:rPr lang="zh-CN" altLang="en-US" b="1" dirty="0" smtClean="0"/>
              <a:t>一是确系</a:t>
            </a:r>
            <a:r>
              <a:rPr lang="zh-CN" altLang="en-US" b="1" dirty="0" smtClean="0">
                <a:solidFill>
                  <a:srgbClr val="FF0000"/>
                </a:solidFill>
              </a:rPr>
              <a:t>自身产生</a:t>
            </a:r>
            <a:r>
              <a:rPr lang="zh-CN" altLang="en-US" b="1" dirty="0" smtClean="0"/>
              <a:t>国家秘密事项</a:t>
            </a:r>
            <a:endParaRPr lang="en-US" altLang="zh-CN" b="1" dirty="0" smtClean="0"/>
          </a:p>
          <a:p>
            <a:r>
              <a:rPr lang="zh-CN" altLang="en-US" b="1" dirty="0" smtClean="0"/>
              <a:t>二是确属</a:t>
            </a:r>
            <a:r>
              <a:rPr lang="zh-CN" altLang="en-US" b="1" dirty="0" smtClean="0">
                <a:solidFill>
                  <a:srgbClr val="FF0000"/>
                </a:solidFill>
              </a:rPr>
              <a:t>经常产生</a:t>
            </a:r>
            <a:r>
              <a:rPr lang="zh-CN" altLang="en-US" b="1" dirty="0" smtClean="0"/>
              <a:t>国家秘密事项</a:t>
            </a:r>
            <a:endParaRPr lang="en-US" altLang="zh-CN" b="1" dirty="0" smtClean="0"/>
          </a:p>
          <a:p>
            <a:endParaRPr lang="en-US" altLang="zh-CN" b="1" dirty="0" smtClean="0"/>
          </a:p>
          <a:p>
            <a:r>
              <a:rPr lang="zh-CN" altLang="en-US" b="1" dirty="0" smtClean="0"/>
              <a:t>关于“经常产生”的认定标准，从定密工作的实践看，可以考虑确定合适的数量标准（</a:t>
            </a:r>
            <a:r>
              <a:rPr lang="zh-CN" altLang="en-US" b="1" dirty="0" smtClean="0">
                <a:solidFill>
                  <a:srgbClr val="FF0000"/>
                </a:solidFill>
              </a:rPr>
              <a:t>年均</a:t>
            </a:r>
            <a:r>
              <a:rPr lang="en-US" altLang="zh-CN" b="1" dirty="0" smtClean="0">
                <a:solidFill>
                  <a:srgbClr val="FF0000"/>
                </a:solidFill>
              </a:rPr>
              <a:t>6</a:t>
            </a:r>
            <a:r>
              <a:rPr lang="zh-CN" altLang="en-US" b="1" dirty="0" smtClean="0">
                <a:solidFill>
                  <a:srgbClr val="FF0000"/>
                </a:solidFill>
              </a:rPr>
              <a:t>件，连续</a:t>
            </a:r>
            <a:r>
              <a:rPr lang="en-US" altLang="zh-CN" b="1" dirty="0" smtClean="0">
                <a:solidFill>
                  <a:srgbClr val="FF0000"/>
                </a:solidFill>
              </a:rPr>
              <a:t>3</a:t>
            </a:r>
            <a:r>
              <a:rPr lang="zh-CN" altLang="en-US" b="1" dirty="0" smtClean="0">
                <a:solidFill>
                  <a:srgbClr val="FF0000"/>
                </a:solidFill>
              </a:rPr>
              <a:t>年 </a:t>
            </a:r>
            <a:r>
              <a:rPr lang="zh-CN" altLang="en-US" b="1" dirty="0" smtClean="0"/>
              <a:t>）。</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申请的理由</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smtClean="0"/>
              <a:t>国家上收定密权，</a:t>
            </a:r>
            <a:r>
              <a:rPr lang="zh-CN" altLang="en-US" b="1" dirty="0" smtClean="0">
                <a:solidFill>
                  <a:srgbClr val="FF0000"/>
                </a:solidFill>
              </a:rPr>
              <a:t>根本目的</a:t>
            </a:r>
            <a:r>
              <a:rPr lang="zh-CN" altLang="en-US" b="1" dirty="0" smtClean="0"/>
              <a:t>在于控制定密数量，提高定密质量，把好保密工作的源头关。</a:t>
            </a:r>
            <a:endParaRPr lang="en-US" altLang="zh-CN" b="1" dirty="0" smtClean="0"/>
          </a:p>
          <a:p>
            <a:r>
              <a:rPr lang="zh-CN" altLang="en-US" b="1" dirty="0" smtClean="0"/>
              <a:t>对于没有法定定密权的机关、单位，根据</a:t>
            </a:r>
            <a:r>
              <a:rPr lang="zh-CN" altLang="en-US" b="1" dirty="0" smtClean="0">
                <a:solidFill>
                  <a:srgbClr val="FF0000"/>
                </a:solidFill>
              </a:rPr>
              <a:t>实际工作确实需要</a:t>
            </a:r>
            <a:r>
              <a:rPr lang="zh-CN" altLang="en-US" b="1" dirty="0" smtClean="0"/>
              <a:t>获得定密权的，可以通过申请定密授权加以解决。</a:t>
            </a:r>
            <a:endParaRPr lang="en-US" altLang="zh-CN" b="1" dirty="0" smtClean="0"/>
          </a:p>
          <a:p>
            <a:r>
              <a:rPr lang="zh-CN" altLang="en-US" b="1" dirty="0" smtClean="0"/>
              <a:t>申请定密权的机关单位，向授权机关提出的申请，权限应当适当，且理由必须充分可信。</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150000"/>
              </a:lnSpc>
            </a:pPr>
            <a:r>
              <a:rPr lang="zh-CN" altLang="en-US" dirty="0" smtClean="0"/>
              <a:t>依据具体范围中的具体条款</a:t>
            </a:r>
            <a:endParaRPr lang="en-US" altLang="zh-CN" dirty="0" smtClean="0"/>
          </a:p>
          <a:p>
            <a:pPr>
              <a:lnSpc>
                <a:spcPct val="150000"/>
              </a:lnSpc>
            </a:pPr>
            <a:r>
              <a:rPr lang="zh-CN" altLang="en-US" dirty="0" smtClean="0"/>
              <a:t>实际工作情况</a:t>
            </a:r>
            <a:endParaRPr lang="en-US" altLang="zh-CN" dirty="0" smtClean="0"/>
          </a:p>
          <a:p>
            <a:pPr>
              <a:lnSpc>
                <a:spcPct val="150000"/>
              </a:lnSpc>
            </a:pPr>
            <a:r>
              <a:rPr lang="zh-CN" altLang="en-US" dirty="0" smtClean="0"/>
              <a:t>定密具体事项</a:t>
            </a:r>
            <a:endParaRPr lang="en-US" altLang="zh-CN" dirty="0" smtClean="0"/>
          </a:p>
          <a:p>
            <a:pPr>
              <a:buNone/>
            </a:pP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申请的程序</a:t>
            </a:r>
            <a:endParaRPr lang="zh-CN" altLang="en-US" dirty="0"/>
          </a:p>
        </p:txBody>
      </p:sp>
      <p:sp>
        <p:nvSpPr>
          <p:cNvPr id="3" name="内容占位符 2"/>
          <p:cNvSpPr>
            <a:spLocks noGrp="1"/>
          </p:cNvSpPr>
          <p:nvPr>
            <p:ph idx="1"/>
          </p:nvPr>
        </p:nvSpPr>
        <p:spPr/>
        <p:txBody>
          <a:bodyPr>
            <a:normAutofit/>
          </a:bodyPr>
          <a:lstStyle/>
          <a:p>
            <a:r>
              <a:rPr lang="zh-CN" altLang="en-US" dirty="0" smtClean="0"/>
              <a:t>机关、单位提交定密授权</a:t>
            </a:r>
            <a:r>
              <a:rPr lang="zh-CN" altLang="en-US" dirty="0" smtClean="0">
                <a:solidFill>
                  <a:srgbClr val="FF0000"/>
                </a:solidFill>
              </a:rPr>
              <a:t>申请前</a:t>
            </a:r>
            <a:endParaRPr lang="en-US" altLang="zh-CN" dirty="0" smtClean="0"/>
          </a:p>
          <a:p>
            <a:r>
              <a:rPr lang="zh-CN" altLang="en-US" dirty="0" smtClean="0"/>
              <a:t>首先，要确认符合申请条件，即明确相关事项系</a:t>
            </a:r>
            <a:r>
              <a:rPr lang="zh-CN" altLang="en-US" dirty="0" smtClean="0">
                <a:solidFill>
                  <a:srgbClr val="FF0000"/>
                </a:solidFill>
              </a:rPr>
              <a:t>自身产生</a:t>
            </a:r>
            <a:r>
              <a:rPr lang="zh-CN" altLang="en-US" dirty="0" smtClean="0"/>
              <a:t>，且确属国家秘密，明确属于</a:t>
            </a:r>
            <a:r>
              <a:rPr lang="zh-CN" altLang="en-US" dirty="0" smtClean="0">
                <a:solidFill>
                  <a:srgbClr val="FF0000"/>
                </a:solidFill>
              </a:rPr>
              <a:t>经常产生</a:t>
            </a:r>
            <a:r>
              <a:rPr lang="zh-CN" altLang="en-US" dirty="0" smtClean="0"/>
              <a:t>的情形</a:t>
            </a:r>
            <a:endParaRPr lang="en-US" altLang="zh-CN" dirty="0" smtClean="0"/>
          </a:p>
          <a:p>
            <a:r>
              <a:rPr lang="zh-CN" altLang="en-US" dirty="0" smtClean="0"/>
              <a:t>其次，要</a:t>
            </a:r>
            <a:r>
              <a:rPr lang="zh-CN" altLang="en-US" dirty="0" smtClean="0">
                <a:solidFill>
                  <a:srgbClr val="FF0000"/>
                </a:solidFill>
              </a:rPr>
              <a:t>选准申请机关</a:t>
            </a:r>
            <a:r>
              <a:rPr lang="zh-CN" altLang="en-US" dirty="0" smtClean="0"/>
              <a:t>，即有相应定密权限的上级机关或业务、行业主管部门。</a:t>
            </a:r>
            <a:endParaRPr lang="en-US" altLang="zh-CN" dirty="0" smtClean="0"/>
          </a:p>
          <a:p>
            <a:r>
              <a:rPr lang="zh-CN" altLang="en-US" dirty="0" smtClean="0"/>
              <a:t>第三，按照要求</a:t>
            </a:r>
            <a:r>
              <a:rPr lang="zh-CN" altLang="en-US" dirty="0" smtClean="0">
                <a:solidFill>
                  <a:srgbClr val="FF0000"/>
                </a:solidFill>
              </a:rPr>
              <a:t>准备申请材料</a:t>
            </a:r>
            <a:endParaRPr lang="en-US" altLang="zh-CN" dirty="0" smtClean="0">
              <a:solidFill>
                <a:srgbClr val="FF0000"/>
              </a:solidFill>
            </a:endParaRPr>
          </a:p>
          <a:p>
            <a:r>
              <a:rPr lang="zh-CN" altLang="en-US" dirty="0" smtClean="0"/>
              <a:t>最后，</a:t>
            </a:r>
            <a:r>
              <a:rPr lang="zh-CN" altLang="en-US" dirty="0" smtClean="0">
                <a:solidFill>
                  <a:srgbClr val="FF0000"/>
                </a:solidFill>
              </a:rPr>
              <a:t>提交申请报告</a:t>
            </a:r>
            <a:r>
              <a:rPr lang="zh-CN" altLang="en-US" dirty="0" smtClean="0"/>
              <a:t>。</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选准申请机关</a:t>
            </a:r>
            <a:endParaRPr kumimoji="1" lang="zh-CN" altLang="en-US" dirty="0"/>
          </a:p>
        </p:txBody>
      </p:sp>
      <p:sp>
        <p:nvSpPr>
          <p:cNvPr id="3" name="内容占位符 2"/>
          <p:cNvSpPr>
            <a:spLocks noGrp="1"/>
          </p:cNvSpPr>
          <p:nvPr>
            <p:ph idx="1"/>
          </p:nvPr>
        </p:nvSpPr>
        <p:spPr/>
        <p:txBody>
          <a:bodyPr>
            <a:normAutofit/>
          </a:bodyPr>
          <a:lstStyle/>
          <a:p>
            <a:r>
              <a:rPr lang="en-US" altLang="zh-CN" dirty="0"/>
              <a:t>《</a:t>
            </a:r>
            <a:r>
              <a:rPr lang="zh-CN" altLang="en-US" dirty="0"/>
              <a:t>暂行规定</a:t>
            </a:r>
            <a:r>
              <a:rPr lang="en-US" altLang="zh-CN" dirty="0"/>
              <a:t>》</a:t>
            </a:r>
            <a:r>
              <a:rPr lang="zh-CN" altLang="en-US" dirty="0"/>
              <a:t>第七条规定，“中央国家机关可以在主管业务工作范围内作出授予绝密级、机密级和秘密级国家秘密定密权的决定。省级机关可以在主管业务工作范围内或者本行政区域内作出授予绝密级、机密级和秘密级国家秘密定密权的决定。设区的市、自治州一级的机关可以在主管业务工作范围内或者本行政区域内作出授予机密级和秘密级国家秘密定密权的决定。</a:t>
            </a:r>
            <a:r>
              <a:rPr lang="zh-CN" altLang="en-US" dirty="0" smtClean="0"/>
              <a:t>”</a:t>
            </a:r>
            <a:endParaRPr kumimoji="1" lang="zh-CN" altLang="en-US" dirty="0"/>
          </a:p>
        </p:txBody>
      </p:sp>
    </p:spTree>
    <p:extLst>
      <p:ext uri="{BB962C8B-B14F-4D97-AF65-F5344CB8AC3E}">
        <p14:creationId xmlns:p14="http://schemas.microsoft.com/office/powerpoint/2010/main" val="71979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10000"/>
          </a:bodyPr>
          <a:lstStyle/>
          <a:p>
            <a:r>
              <a:rPr lang="zh-CN" altLang="en-US" dirty="0"/>
              <a:t>这一规定主要体现了定密授权需要把握的“</a:t>
            </a:r>
            <a:r>
              <a:rPr lang="zh-CN" altLang="en-US" dirty="0">
                <a:solidFill>
                  <a:srgbClr val="FF0000"/>
                </a:solidFill>
              </a:rPr>
              <a:t>业务为主，便利工作</a:t>
            </a:r>
            <a:r>
              <a:rPr lang="zh-CN" altLang="en-US" dirty="0"/>
              <a:t>”的基本原则</a:t>
            </a:r>
            <a:r>
              <a:rPr lang="zh-CN" altLang="en-US" dirty="0" smtClean="0"/>
              <a:t>。</a:t>
            </a:r>
          </a:p>
          <a:p>
            <a:r>
              <a:rPr lang="zh-CN" altLang="en-US" dirty="0" smtClean="0"/>
              <a:t>考虑</a:t>
            </a:r>
            <a:r>
              <a:rPr lang="zh-CN" altLang="en-US" dirty="0"/>
              <a:t>到中央国家机关是保密事项范围的制定机关，且多数中央国家机关具有系统管理或者指导的职能，以主管业务工作为主进行授权，有利于保障定密的专业性、权威性和准确性，便于工作部署和指导。同时，考虑到地方情况的复杂性，对地方的定密授权工作明确了省级机关和设区的市、自治州一级的机关在主管业务工作范围内或者本行政区域内两种授权途径，以便于地方的机关、单位更加方便地申请定密授权，顺利完成定密授权工作。</a:t>
            </a:r>
          </a:p>
          <a:p>
            <a:endParaRPr kumimoji="1" lang="zh-CN" altLang="en-US" dirty="0"/>
          </a:p>
        </p:txBody>
      </p:sp>
    </p:spTree>
    <p:extLst>
      <p:ext uri="{BB962C8B-B14F-4D97-AF65-F5344CB8AC3E}">
        <p14:creationId xmlns:p14="http://schemas.microsoft.com/office/powerpoint/2010/main" val="573277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20000"/>
          </a:bodyPr>
          <a:lstStyle/>
          <a:p>
            <a:r>
              <a:rPr lang="zh-CN" altLang="en-US" dirty="0"/>
              <a:t>该条规定有两层</a:t>
            </a:r>
            <a:r>
              <a:rPr lang="zh-CN" altLang="en-US" dirty="0" smtClean="0"/>
              <a:t>含义</a:t>
            </a:r>
          </a:p>
          <a:p>
            <a:r>
              <a:rPr lang="zh-CN" altLang="en-US" dirty="0" smtClean="0"/>
              <a:t>一</a:t>
            </a:r>
            <a:r>
              <a:rPr lang="zh-CN" altLang="en-US" dirty="0"/>
              <a:t>是中央国家机关、省级机关以及设区的市、自治州一级的机关</a:t>
            </a:r>
            <a:r>
              <a:rPr lang="zh-CN" altLang="en-US" dirty="0">
                <a:solidFill>
                  <a:srgbClr val="FF0000"/>
                </a:solidFill>
              </a:rPr>
              <a:t>具有法定定密权</a:t>
            </a:r>
            <a:r>
              <a:rPr lang="zh-CN" altLang="en-US" dirty="0"/>
              <a:t>，其中，中央国家机关、省级机关具有确定绝密级、机密级和秘密级国家秘密的定密权；设区的市、自治州一级的机关具有确定机密级、秘密级国家秘密的定密权</a:t>
            </a:r>
            <a:r>
              <a:rPr lang="zh-CN" altLang="en-US" dirty="0" smtClean="0"/>
              <a:t>。</a:t>
            </a:r>
          </a:p>
          <a:p>
            <a:r>
              <a:rPr lang="zh-CN" altLang="en-US" dirty="0" smtClean="0"/>
              <a:t>二</a:t>
            </a:r>
            <a:r>
              <a:rPr lang="zh-CN" altLang="en-US" dirty="0"/>
              <a:t>是明确中央国家机关、省级机关以及设区的市、自治州一级的机关也是</a:t>
            </a:r>
            <a:r>
              <a:rPr lang="zh-CN" altLang="en-US" dirty="0">
                <a:solidFill>
                  <a:srgbClr val="FF0000"/>
                </a:solidFill>
              </a:rPr>
              <a:t>法定的定密授权机关</a:t>
            </a:r>
            <a:r>
              <a:rPr lang="zh-CN" altLang="en-US" dirty="0"/>
              <a:t>，其中，中央国家机关、省级机关可以授予机关、单位确定绝密级、机密级和秘密级国家秘密的定密权；设区的市、自治州一级的机关可以授予机关、单位确定机密级、秘密级国家秘密的定密权。</a:t>
            </a:r>
            <a:endParaRPr kumimoji="1" lang="zh-CN" altLang="en-US" dirty="0"/>
          </a:p>
        </p:txBody>
      </p:sp>
    </p:spTree>
    <p:extLst>
      <p:ext uri="{BB962C8B-B14F-4D97-AF65-F5344CB8AC3E}">
        <p14:creationId xmlns:p14="http://schemas.microsoft.com/office/powerpoint/2010/main" val="993880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361459"/>
          </a:xfrm>
        </p:spPr>
        <p:txBody>
          <a:bodyPr>
            <a:normAutofit lnSpcReduction="10000"/>
          </a:bodyPr>
          <a:lstStyle/>
          <a:p>
            <a:r>
              <a:rPr lang="zh-CN" altLang="en-US" dirty="0"/>
              <a:t>在具体开展定密授权工作时，地方保密行政管理部门特别是省（区、市）保密行政管理部门要充分发挥主导作用，在政策把握、工作部署和具体落实等方面加强对机关、单位的指导。对机关、单位在定密授权工作中遇到的困难和问题，耐心细致地做好政策指导和咨询服务工作。同时，做好定密授权机关（省级机关）名录编制工作，并指导地（市、州）级保密行政管理部门做好定密授权机关（设区的市、自治州一级的机关）名录编制工作。</a:t>
            </a:r>
          </a:p>
          <a:p>
            <a:pPr marL="0" indent="0">
              <a:buNone/>
            </a:pPr>
            <a:endParaRPr kumimoji="1" lang="zh-CN" altLang="en-US" dirty="0"/>
          </a:p>
        </p:txBody>
      </p:sp>
    </p:spTree>
    <p:extLst>
      <p:ext uri="{BB962C8B-B14F-4D97-AF65-F5344CB8AC3E}">
        <p14:creationId xmlns:p14="http://schemas.microsoft.com/office/powerpoint/2010/main" val="215589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申报的材料</a:t>
            </a:r>
            <a:endParaRPr lang="zh-CN" altLang="en-US" dirty="0"/>
          </a:p>
        </p:txBody>
      </p:sp>
      <p:sp>
        <p:nvSpPr>
          <p:cNvPr id="3" name="内容占位符 2"/>
          <p:cNvSpPr>
            <a:spLocks noGrp="1"/>
          </p:cNvSpPr>
          <p:nvPr>
            <p:ph idx="1"/>
          </p:nvPr>
        </p:nvSpPr>
        <p:spPr/>
        <p:txBody>
          <a:bodyPr>
            <a:normAutofit/>
          </a:bodyPr>
          <a:lstStyle/>
          <a:p>
            <a:r>
              <a:rPr lang="zh-CN" altLang="en-US" dirty="0" smtClean="0"/>
              <a:t>申请时，机关单位应提交</a:t>
            </a:r>
            <a:r>
              <a:rPr lang="zh-CN" altLang="en-US" dirty="0" smtClean="0">
                <a:solidFill>
                  <a:srgbClr val="FF0000"/>
                </a:solidFill>
              </a:rPr>
              <a:t>书面的申请书</a:t>
            </a:r>
            <a:endParaRPr lang="en-US" altLang="zh-CN" dirty="0" smtClean="0"/>
          </a:p>
          <a:p>
            <a:endParaRPr lang="en-US" altLang="zh-CN" dirty="0" smtClean="0"/>
          </a:p>
          <a:p>
            <a:endParaRPr lang="en-US" altLang="zh-CN" dirty="0" smtClean="0"/>
          </a:p>
          <a:p>
            <a:r>
              <a:rPr lang="zh-CN" altLang="en-US" dirty="0" smtClean="0"/>
              <a:t>写明本机关单位的</a:t>
            </a:r>
            <a:r>
              <a:rPr lang="zh-CN" altLang="en-US" dirty="0" smtClean="0">
                <a:solidFill>
                  <a:srgbClr val="FF0000"/>
                </a:solidFill>
              </a:rPr>
              <a:t>基本情况、定密情况及申请理由</a:t>
            </a:r>
            <a:endParaRPr lang="en-US" altLang="zh-CN" dirty="0" smtClean="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申请书应包含三个附件：</a:t>
            </a:r>
            <a:endParaRPr lang="en-US" altLang="zh-CN" dirty="0" smtClean="0"/>
          </a:p>
          <a:p>
            <a:r>
              <a:rPr lang="zh-CN" altLang="en-US" dirty="0" smtClean="0"/>
              <a:t>附件一，为</a:t>
            </a:r>
            <a:r>
              <a:rPr lang="zh-CN" altLang="en-US" dirty="0" smtClean="0">
                <a:solidFill>
                  <a:srgbClr val="FF0000"/>
                </a:solidFill>
              </a:rPr>
              <a:t>定密的依据</a:t>
            </a:r>
            <a:r>
              <a:rPr lang="zh-CN" altLang="en-US" dirty="0" smtClean="0"/>
              <a:t>，即本行业国家秘密事项范围的规定；</a:t>
            </a:r>
            <a:endParaRPr lang="en-US" altLang="zh-CN" dirty="0" smtClean="0"/>
          </a:p>
          <a:p>
            <a:r>
              <a:rPr lang="zh-CN" altLang="en-US" dirty="0" smtClean="0"/>
              <a:t>附件二，为本机关、本单位的</a:t>
            </a:r>
            <a:r>
              <a:rPr lang="en-US" altLang="zh-CN" dirty="0" smtClean="0"/>
              <a:t>《</a:t>
            </a:r>
            <a:r>
              <a:rPr lang="zh-CN" altLang="en-US" dirty="0" smtClean="0">
                <a:solidFill>
                  <a:srgbClr val="FF0000"/>
                </a:solidFill>
              </a:rPr>
              <a:t>定密事项一览表</a:t>
            </a:r>
            <a:r>
              <a:rPr lang="en-US" altLang="zh-CN" dirty="0" smtClean="0"/>
              <a:t>》</a:t>
            </a:r>
            <a:r>
              <a:rPr lang="zh-CN" altLang="en-US" dirty="0" smtClean="0"/>
              <a:t>；</a:t>
            </a:r>
            <a:endParaRPr lang="en-US" altLang="zh-CN" dirty="0" smtClean="0"/>
          </a:p>
          <a:p>
            <a:r>
              <a:rPr lang="zh-CN" altLang="en-US" dirty="0" smtClean="0"/>
              <a:t>附件三，为近三年来本机关、本单位实际产生国家秘密的</a:t>
            </a:r>
            <a:r>
              <a:rPr lang="zh-CN" altLang="en-US" dirty="0" smtClean="0">
                <a:solidFill>
                  <a:srgbClr val="FF0000"/>
                </a:solidFill>
              </a:rPr>
              <a:t>数量情况</a:t>
            </a:r>
            <a:r>
              <a:rPr lang="zh-CN" altLang="en-US" dirty="0" smtClean="0"/>
              <a:t>，即已定密事项目录。</a:t>
            </a:r>
          </a:p>
          <a:p>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这三个附件是证明其实际情况和理由的佐证材料，缺一不可。新成立的机关、单位不满三年的，只需提供成立之后产生国家秘密的数量情况，申请材料涉密的，应当作保密处理。</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第二、定密权的授予</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smtClean="0"/>
              <a:t>受理审查</a:t>
            </a:r>
            <a:endParaRPr lang="en-US" altLang="zh-CN" dirty="0" smtClean="0"/>
          </a:p>
          <a:p>
            <a:pPr>
              <a:lnSpc>
                <a:spcPct val="150000"/>
              </a:lnSpc>
            </a:pPr>
            <a:r>
              <a:rPr lang="zh-CN" altLang="en-US" dirty="0" smtClean="0"/>
              <a:t>提请审批</a:t>
            </a:r>
            <a:endParaRPr lang="en-US" altLang="zh-CN" dirty="0" smtClean="0"/>
          </a:p>
          <a:p>
            <a:pPr>
              <a:lnSpc>
                <a:spcPct val="150000"/>
              </a:lnSpc>
            </a:pPr>
            <a:r>
              <a:rPr lang="zh-CN" altLang="en-US" dirty="0" smtClean="0"/>
              <a:t>审批函复</a:t>
            </a:r>
            <a:endParaRPr lang="en-US" altLang="zh-CN" dirty="0" smtClean="0"/>
          </a:p>
          <a:p>
            <a:pPr>
              <a:lnSpc>
                <a:spcPct val="150000"/>
              </a:lnSpc>
            </a:pPr>
            <a:r>
              <a:rPr lang="zh-CN" altLang="en-US" dirty="0" smtClean="0"/>
              <a:t>批复告知</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受理审查</a:t>
            </a:r>
            <a:endParaRPr lang="zh-CN" altLang="en-US" dirty="0"/>
          </a:p>
        </p:txBody>
      </p:sp>
      <p:sp>
        <p:nvSpPr>
          <p:cNvPr id="3" name="内容占位符 2"/>
          <p:cNvSpPr>
            <a:spLocks noGrp="1"/>
          </p:cNvSpPr>
          <p:nvPr>
            <p:ph idx="1"/>
          </p:nvPr>
        </p:nvSpPr>
        <p:spPr/>
        <p:txBody>
          <a:bodyPr/>
          <a:lstStyle/>
          <a:p>
            <a:r>
              <a:rPr lang="zh-CN" altLang="en-US" dirty="0" smtClean="0">
                <a:solidFill>
                  <a:srgbClr val="FF0000"/>
                </a:solidFill>
              </a:rPr>
              <a:t>上级机关或主管部门</a:t>
            </a:r>
            <a:r>
              <a:rPr lang="zh-CN" altLang="en-US" dirty="0" smtClean="0"/>
              <a:t>在收到申请后，应当依据相关法规，及时对其申请</a:t>
            </a:r>
            <a:r>
              <a:rPr lang="zh-CN" altLang="en-US" dirty="0" smtClean="0">
                <a:solidFill>
                  <a:srgbClr val="FF0000"/>
                </a:solidFill>
              </a:rPr>
              <a:t>定密权条件</a:t>
            </a:r>
            <a:r>
              <a:rPr lang="zh-CN" altLang="en-US" dirty="0" smtClean="0"/>
              <a:t>和</a:t>
            </a:r>
            <a:r>
              <a:rPr lang="zh-CN" altLang="en-US" dirty="0" smtClean="0">
                <a:solidFill>
                  <a:srgbClr val="FF0000"/>
                </a:solidFill>
              </a:rPr>
              <a:t>申请理由</a:t>
            </a:r>
            <a:r>
              <a:rPr lang="zh-CN" altLang="en-US" dirty="0" smtClean="0"/>
              <a:t>进行严格审查。</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提请审批</a:t>
            </a:r>
            <a:endParaRPr lang="zh-CN" altLang="en-US" dirty="0"/>
          </a:p>
        </p:txBody>
      </p:sp>
      <p:sp>
        <p:nvSpPr>
          <p:cNvPr id="3" name="内容占位符 2"/>
          <p:cNvSpPr>
            <a:spLocks noGrp="1"/>
          </p:cNvSpPr>
          <p:nvPr>
            <p:ph idx="1"/>
          </p:nvPr>
        </p:nvSpPr>
        <p:spPr/>
        <p:txBody>
          <a:bodyPr/>
          <a:lstStyle/>
          <a:p>
            <a:r>
              <a:rPr lang="zh-CN" altLang="en-US" dirty="0" smtClean="0"/>
              <a:t>受理单位经审查后认为符合定密授权条件和申请理由充分的，汇总后统一</a:t>
            </a:r>
            <a:r>
              <a:rPr lang="zh-CN" altLang="en-US" dirty="0" smtClean="0">
                <a:solidFill>
                  <a:srgbClr val="FF0000"/>
                </a:solidFill>
              </a:rPr>
              <a:t>报国家或省级保密行政管理部门</a:t>
            </a:r>
            <a:r>
              <a:rPr lang="zh-CN" altLang="en-US" dirty="0" smtClean="0"/>
              <a:t>审核。</a:t>
            </a: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审批函复</a:t>
            </a:r>
            <a:endParaRPr lang="zh-CN" altLang="en-US" dirty="0"/>
          </a:p>
        </p:txBody>
      </p:sp>
      <p:sp>
        <p:nvSpPr>
          <p:cNvPr id="3" name="内容占位符 2"/>
          <p:cNvSpPr>
            <a:spLocks noGrp="1"/>
          </p:cNvSpPr>
          <p:nvPr>
            <p:ph idx="1"/>
          </p:nvPr>
        </p:nvSpPr>
        <p:spPr/>
        <p:txBody>
          <a:bodyPr>
            <a:normAutofit/>
          </a:bodyPr>
          <a:lstStyle/>
          <a:p>
            <a:r>
              <a:rPr lang="zh-CN" altLang="en-US" dirty="0" smtClean="0"/>
              <a:t>国家及省级保密行政管理部门在收到相关机关或主管部门提请审批函件后，应当依据国家相关保密规定，再次进行认真全面地</a:t>
            </a:r>
            <a:r>
              <a:rPr lang="zh-CN" altLang="en-US" dirty="0" smtClean="0">
                <a:solidFill>
                  <a:srgbClr val="FF0000"/>
                </a:solidFill>
              </a:rPr>
              <a:t>核查</a:t>
            </a:r>
            <a:r>
              <a:rPr lang="zh-CN" altLang="en-US" dirty="0" smtClean="0"/>
              <a:t>，审查其申请权限是否适当，理由是否充分，及时作出</a:t>
            </a:r>
            <a:r>
              <a:rPr lang="zh-CN" altLang="en-US" dirty="0" smtClean="0">
                <a:solidFill>
                  <a:srgbClr val="FF0000"/>
                </a:solidFill>
              </a:rPr>
              <a:t>批准或不予批准</a:t>
            </a:r>
            <a:r>
              <a:rPr lang="zh-CN" altLang="en-US" dirty="0" smtClean="0"/>
              <a:t>的决定并及时</a:t>
            </a:r>
            <a:r>
              <a:rPr lang="zh-CN" altLang="en-US" dirty="0" smtClean="0">
                <a:solidFill>
                  <a:srgbClr val="FF0000"/>
                </a:solidFill>
              </a:rPr>
              <a:t>函告</a:t>
            </a:r>
            <a:r>
              <a:rPr lang="zh-CN" altLang="en-US" dirty="0" smtClean="0"/>
              <a:t>所报请的机关、单位。</a:t>
            </a:r>
            <a:endParaRPr lang="en-US" altLang="zh-CN" dirty="0" smtClean="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国家或省级保密行政管理部门，经审查认为所申请的权限</a:t>
            </a:r>
            <a:r>
              <a:rPr lang="zh-CN" altLang="en-US" dirty="0" smtClean="0">
                <a:solidFill>
                  <a:srgbClr val="FF0000"/>
                </a:solidFill>
              </a:rPr>
              <a:t>偏高的</a:t>
            </a:r>
            <a:r>
              <a:rPr lang="zh-CN" altLang="en-US" dirty="0" smtClean="0"/>
              <a:t>，可以批准其低一级的定密权限</a:t>
            </a:r>
            <a:endParaRPr lang="en-US" altLang="zh-CN" dirty="0" smtClean="0"/>
          </a:p>
          <a:p>
            <a:endParaRPr lang="en-US" altLang="zh-CN" dirty="0" smtClean="0"/>
          </a:p>
          <a:p>
            <a:r>
              <a:rPr lang="zh-CN" altLang="en-US" dirty="0" smtClean="0"/>
              <a:t>认为</a:t>
            </a:r>
            <a:r>
              <a:rPr lang="zh-CN" altLang="en-US" dirty="0" smtClean="0">
                <a:solidFill>
                  <a:srgbClr val="FF0000"/>
                </a:solidFill>
              </a:rPr>
              <a:t>偏低的</a:t>
            </a:r>
            <a:r>
              <a:rPr lang="zh-CN" altLang="en-US" dirty="0" smtClean="0"/>
              <a:t>，应当退回让其</a:t>
            </a:r>
            <a:r>
              <a:rPr lang="zh-CN" altLang="en-US" dirty="0" smtClean="0">
                <a:solidFill>
                  <a:srgbClr val="FF0000"/>
                </a:solidFill>
              </a:rPr>
              <a:t>重新</a:t>
            </a:r>
            <a:r>
              <a:rPr lang="zh-CN" altLang="en-US" dirty="0" smtClean="0"/>
              <a:t>向有相应权限的上级机关或主管部门提交申请，再报请国家或省级保密行政管理部门批准。</a:t>
            </a:r>
          </a:p>
          <a:p>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批复告知</a:t>
            </a:r>
            <a:endParaRPr lang="zh-CN" altLang="en-US" dirty="0"/>
          </a:p>
        </p:txBody>
      </p:sp>
      <p:sp>
        <p:nvSpPr>
          <p:cNvPr id="3" name="内容占位符 2"/>
          <p:cNvSpPr>
            <a:spLocks noGrp="1"/>
          </p:cNvSpPr>
          <p:nvPr>
            <p:ph idx="1"/>
          </p:nvPr>
        </p:nvSpPr>
        <p:spPr/>
        <p:txBody>
          <a:bodyPr/>
          <a:lstStyle/>
          <a:p>
            <a:r>
              <a:rPr lang="zh-CN" altLang="en-US" dirty="0" smtClean="0"/>
              <a:t>相关机关或主管部门（授权机关）</a:t>
            </a:r>
            <a:endParaRPr lang="en-US" altLang="zh-CN" dirty="0" smtClean="0"/>
          </a:p>
          <a:p>
            <a:r>
              <a:rPr lang="zh-CN" altLang="en-US" dirty="0" smtClean="0"/>
              <a:t>根据国家及省级</a:t>
            </a:r>
            <a:r>
              <a:rPr lang="zh-CN" altLang="en-US" dirty="0" smtClean="0">
                <a:solidFill>
                  <a:srgbClr val="FF0000"/>
                </a:solidFill>
              </a:rPr>
              <a:t>保密行政管理部门</a:t>
            </a:r>
            <a:r>
              <a:rPr lang="zh-CN" altLang="en-US" dirty="0" smtClean="0"/>
              <a:t>的审批意见</a:t>
            </a:r>
            <a:endParaRPr lang="en-US" altLang="zh-CN" dirty="0" smtClean="0"/>
          </a:p>
          <a:p>
            <a:r>
              <a:rPr lang="zh-CN" altLang="en-US" dirty="0" smtClean="0"/>
              <a:t>分别作出是否授权的决定并以</a:t>
            </a:r>
            <a:r>
              <a:rPr lang="zh-CN" altLang="en-US" dirty="0" smtClean="0">
                <a:solidFill>
                  <a:srgbClr val="FF0000"/>
                </a:solidFill>
              </a:rPr>
              <a:t>正式文件</a:t>
            </a:r>
            <a:r>
              <a:rPr lang="zh-CN" altLang="en-US" dirty="0" smtClean="0"/>
              <a:t>的形式批复告知申请单位。</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1"/>
          <p:cNvSpPr>
            <a:spLocks noGrp="1"/>
          </p:cNvSpPr>
          <p:nvPr>
            <p:ph type="title"/>
          </p:nvPr>
        </p:nvSpPr>
        <p:spPr/>
        <p:txBody>
          <a:bodyPr>
            <a:normAutofit fontScale="90000"/>
          </a:bodyPr>
          <a:lstStyle/>
          <a:p>
            <a:r>
              <a:rPr lang="zh-CN" altLang="en-US">
                <a:solidFill>
                  <a:srgbClr val="850606"/>
                </a:solidFill>
                <a:latin typeface="方正大黑_GBK" charset="0"/>
                <a:ea typeface="方正大黑_GBK" charset="0"/>
                <a:sym typeface="方正大黑_GBK" charset="0"/>
              </a:rPr>
              <a:t>新修订保密法关于定密权限规定的主要特点</a:t>
            </a:r>
            <a:endParaRPr lang="zh-CN" altLang="en-US"/>
          </a:p>
        </p:txBody>
      </p:sp>
      <p:sp>
        <p:nvSpPr>
          <p:cNvPr id="47106"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97A2988F-3DE9-2049-8A73-2458C9A80F22}" type="slidenum">
              <a:rPr lang="zh-CN" altLang="en-US" sz="900">
                <a:solidFill>
                  <a:srgbClr val="898989"/>
                </a:solidFill>
              </a:rPr>
              <a:pPr>
                <a:lnSpc>
                  <a:spcPct val="100000"/>
                </a:lnSpc>
                <a:spcBef>
                  <a:spcPct val="0"/>
                </a:spcBef>
                <a:buFontTx/>
                <a:buNone/>
              </a:pPr>
              <a:t>8</a:t>
            </a:fld>
            <a:endParaRPr lang="en-US" altLang="zh-CN" sz="900">
              <a:solidFill>
                <a:srgbClr val="898989"/>
              </a:solidFill>
            </a:endParaRPr>
          </a:p>
        </p:txBody>
      </p:sp>
      <p:sp>
        <p:nvSpPr>
          <p:cNvPr id="50180" name="TextBox 4"/>
          <p:cNvSpPr>
            <a:spLocks noChangeArrowheads="1"/>
          </p:cNvSpPr>
          <p:nvPr/>
        </p:nvSpPr>
        <p:spPr bwMode="auto">
          <a:xfrm>
            <a:off x="539354" y="2187179"/>
            <a:ext cx="7993856" cy="36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30000"/>
              </a:lnSpc>
              <a:spcBef>
                <a:spcPct val="0"/>
              </a:spcBef>
              <a:buFontTx/>
              <a:buNone/>
            </a:pPr>
            <a:r>
              <a:rPr lang="zh-CN" altLang="en-US" sz="1350" b="1">
                <a:latin typeface="方正仿宋简体" charset="0"/>
                <a:ea typeface="方正仿宋简体" charset="0"/>
                <a:sym typeface="方正仿宋简体" charset="0"/>
              </a:rPr>
              <a:t>　◆取消了县级机关、单位的定密权</a:t>
            </a:r>
            <a:endParaRPr lang="zh-CN" altLang="en-US" sz="1350"/>
          </a:p>
        </p:txBody>
      </p:sp>
      <p:sp>
        <p:nvSpPr>
          <p:cNvPr id="50181" name="TextBox 5"/>
          <p:cNvSpPr>
            <a:spLocks noChangeArrowheads="1"/>
          </p:cNvSpPr>
          <p:nvPr/>
        </p:nvSpPr>
        <p:spPr bwMode="auto">
          <a:xfrm>
            <a:off x="539354" y="2693194"/>
            <a:ext cx="7993856" cy="36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30000"/>
              </a:lnSpc>
              <a:spcBef>
                <a:spcPct val="0"/>
              </a:spcBef>
              <a:buFontTx/>
              <a:buNone/>
            </a:pPr>
            <a:r>
              <a:rPr lang="zh-CN" altLang="en-US" sz="1350" b="1">
                <a:latin typeface="方正仿宋简体" charset="0"/>
                <a:ea typeface="方正仿宋简体" charset="0"/>
                <a:sym typeface="方正仿宋简体" charset="0"/>
              </a:rPr>
              <a:t>　◆取消了设区的市、自治州一级机关、单位确定绝密级国家秘密的权力</a:t>
            </a:r>
            <a:endParaRPr lang="zh-CN" altLang="en-US" sz="1350"/>
          </a:p>
        </p:txBody>
      </p:sp>
      <p:sp>
        <p:nvSpPr>
          <p:cNvPr id="50182" name="TextBox 6"/>
          <p:cNvSpPr>
            <a:spLocks noChangeArrowheads="1"/>
          </p:cNvSpPr>
          <p:nvPr/>
        </p:nvSpPr>
        <p:spPr bwMode="auto">
          <a:xfrm>
            <a:off x="539354" y="3221832"/>
            <a:ext cx="7993856" cy="36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30000"/>
              </a:lnSpc>
              <a:spcBef>
                <a:spcPct val="0"/>
              </a:spcBef>
              <a:buFontTx/>
              <a:buNone/>
            </a:pPr>
            <a:r>
              <a:rPr lang="zh-CN" altLang="en-US" sz="1350" b="1">
                <a:latin typeface="方正仿宋简体" charset="0"/>
                <a:ea typeface="方正仿宋简体" charset="0"/>
                <a:sym typeface="方正仿宋简体" charset="0"/>
              </a:rPr>
              <a:t>　◆确立了定密授权制度</a:t>
            </a:r>
            <a:endParaRPr lang="zh-CN" altLang="en-US" sz="1350"/>
          </a:p>
        </p:txBody>
      </p:sp>
      <p:sp>
        <p:nvSpPr>
          <p:cNvPr id="50183" name="TextBox 7"/>
          <p:cNvSpPr>
            <a:spLocks noChangeArrowheads="1"/>
          </p:cNvSpPr>
          <p:nvPr/>
        </p:nvSpPr>
        <p:spPr bwMode="auto">
          <a:xfrm>
            <a:off x="539354" y="3751660"/>
            <a:ext cx="7993856" cy="36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30000"/>
              </a:lnSpc>
              <a:spcBef>
                <a:spcPct val="0"/>
              </a:spcBef>
              <a:buFontTx/>
              <a:buNone/>
            </a:pPr>
            <a:r>
              <a:rPr lang="zh-CN" altLang="en-US" sz="1350" b="1">
                <a:latin typeface="方正仿宋简体" charset="0"/>
                <a:ea typeface="方正仿宋简体" charset="0"/>
                <a:sym typeface="方正仿宋简体" charset="0"/>
              </a:rPr>
              <a:t>　◆确立了派生定密制度</a:t>
            </a:r>
            <a:endParaRPr lang="zh-CN" altLang="en-US" sz="1350"/>
          </a:p>
        </p:txBody>
      </p:sp>
      <p:sp>
        <p:nvSpPr>
          <p:cNvPr id="50184" name="TextBox 8"/>
          <p:cNvSpPr>
            <a:spLocks noChangeArrowheads="1"/>
          </p:cNvSpPr>
          <p:nvPr/>
        </p:nvSpPr>
        <p:spPr bwMode="auto">
          <a:xfrm>
            <a:off x="539354" y="4257676"/>
            <a:ext cx="7993856" cy="36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30000"/>
              </a:lnSpc>
              <a:spcBef>
                <a:spcPct val="0"/>
              </a:spcBef>
              <a:buFontTx/>
              <a:buNone/>
            </a:pPr>
            <a:r>
              <a:rPr lang="zh-CN" altLang="en-US" sz="1350" b="1">
                <a:latin typeface="方正仿宋简体" charset="0"/>
                <a:ea typeface="方正仿宋简体" charset="0"/>
                <a:sym typeface="方正仿宋简体" charset="0"/>
              </a:rPr>
              <a:t>　◆确立了申请定密的制度</a:t>
            </a:r>
            <a:endParaRPr lang="zh-CN" altLang="en-US" sz="1350"/>
          </a:p>
        </p:txBody>
      </p:sp>
      <p:sp>
        <p:nvSpPr>
          <p:cNvPr id="50185" name="TextBox 9"/>
          <p:cNvSpPr>
            <a:spLocks noChangeArrowheads="1"/>
          </p:cNvSpPr>
          <p:nvPr/>
        </p:nvSpPr>
        <p:spPr bwMode="auto">
          <a:xfrm>
            <a:off x="539354" y="4763692"/>
            <a:ext cx="8496300" cy="36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30000"/>
              </a:lnSpc>
              <a:spcBef>
                <a:spcPct val="0"/>
              </a:spcBef>
              <a:buFontTx/>
              <a:buNone/>
            </a:pPr>
            <a:r>
              <a:rPr lang="zh-CN" altLang="en-US" sz="1350" b="1">
                <a:latin typeface="方正仿宋简体" charset="0"/>
                <a:ea typeface="方正仿宋简体" charset="0"/>
                <a:sym typeface="方正仿宋简体" charset="0"/>
              </a:rPr>
              <a:t>　◆对具有特殊保密要求的公安、国家安全等机关的定密工作，作出了例外规定</a:t>
            </a:r>
            <a:endParaRPr lang="zh-CN" altLang="en-US" sz="1350"/>
          </a:p>
        </p:txBody>
      </p:sp>
    </p:spTree>
    <p:extLst>
      <p:ext uri="{BB962C8B-B14F-4D97-AF65-F5344CB8AC3E}">
        <p14:creationId xmlns:p14="http://schemas.microsoft.com/office/powerpoint/2010/main" val="87854572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p:cBhvr>
                                        <p:cTn id="7" dur="500"/>
                                        <p:tgtEl>
                                          <p:spTgt spid="50180"/>
                                        </p:tgtEl>
                                      </p:cBhvr>
                                    </p:animEffect>
                                    <p:anim calcmode="lin" valueType="num">
                                      <p:cBhvr>
                                        <p:cTn id="8" dur="500" fill="hold"/>
                                        <p:tgtEl>
                                          <p:spTgt spid="50180"/>
                                        </p:tgtEl>
                                        <p:attrNameLst>
                                          <p:attrName>ppt_x</p:attrName>
                                        </p:attrNameLst>
                                      </p:cBhvr>
                                      <p:tavLst>
                                        <p:tav tm="0">
                                          <p:val>
                                            <p:strVal val="#ppt_x"/>
                                          </p:val>
                                        </p:tav>
                                        <p:tav tm="100000">
                                          <p:val>
                                            <p:strVal val="#ppt_x"/>
                                          </p:val>
                                        </p:tav>
                                      </p:tavLst>
                                    </p:anim>
                                    <p:anim calcmode="lin" valueType="num">
                                      <p:cBhvr>
                                        <p:cTn id="9" dur="500" fill="hold"/>
                                        <p:tgtEl>
                                          <p:spTgt spid="5018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0181"/>
                                        </p:tgtEl>
                                        <p:attrNameLst>
                                          <p:attrName>style.visibility</p:attrName>
                                        </p:attrNameLst>
                                      </p:cBhvr>
                                      <p:to>
                                        <p:strVal val="visible"/>
                                      </p:to>
                                    </p:set>
                                    <p:animEffect>
                                      <p:cBhvr>
                                        <p:cTn id="14" dur="500"/>
                                        <p:tgtEl>
                                          <p:spTgt spid="50181"/>
                                        </p:tgtEl>
                                      </p:cBhvr>
                                    </p:animEffect>
                                    <p:anim calcmode="lin" valueType="num">
                                      <p:cBhvr>
                                        <p:cTn id="15" dur="500" fill="hold"/>
                                        <p:tgtEl>
                                          <p:spTgt spid="50181"/>
                                        </p:tgtEl>
                                        <p:attrNameLst>
                                          <p:attrName>ppt_x</p:attrName>
                                        </p:attrNameLst>
                                      </p:cBhvr>
                                      <p:tavLst>
                                        <p:tav tm="0">
                                          <p:val>
                                            <p:strVal val="#ppt_x"/>
                                          </p:val>
                                        </p:tav>
                                        <p:tav tm="100000">
                                          <p:val>
                                            <p:strVal val="#ppt_x"/>
                                          </p:val>
                                        </p:tav>
                                      </p:tavLst>
                                    </p:anim>
                                    <p:anim calcmode="lin" valueType="num">
                                      <p:cBhvr>
                                        <p:cTn id="16" dur="500" fill="hold"/>
                                        <p:tgtEl>
                                          <p:spTgt spid="50181"/>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182"/>
                                        </p:tgtEl>
                                        <p:attrNameLst>
                                          <p:attrName>style.visibility</p:attrName>
                                        </p:attrNameLst>
                                      </p:cBhvr>
                                      <p:to>
                                        <p:strVal val="visible"/>
                                      </p:to>
                                    </p:set>
                                    <p:animEffect>
                                      <p:cBhvr>
                                        <p:cTn id="21" dur="500"/>
                                        <p:tgtEl>
                                          <p:spTgt spid="50182"/>
                                        </p:tgtEl>
                                      </p:cBhvr>
                                    </p:animEffect>
                                    <p:anim calcmode="lin" valueType="num">
                                      <p:cBhvr>
                                        <p:cTn id="22" dur="500" fill="hold"/>
                                        <p:tgtEl>
                                          <p:spTgt spid="50182"/>
                                        </p:tgtEl>
                                        <p:attrNameLst>
                                          <p:attrName>ppt_x</p:attrName>
                                        </p:attrNameLst>
                                      </p:cBhvr>
                                      <p:tavLst>
                                        <p:tav tm="0">
                                          <p:val>
                                            <p:strVal val="#ppt_x"/>
                                          </p:val>
                                        </p:tav>
                                        <p:tav tm="100000">
                                          <p:val>
                                            <p:strVal val="#ppt_x"/>
                                          </p:val>
                                        </p:tav>
                                      </p:tavLst>
                                    </p:anim>
                                    <p:anim calcmode="lin" valueType="num">
                                      <p:cBhvr>
                                        <p:cTn id="23" dur="500" fill="hold"/>
                                        <p:tgtEl>
                                          <p:spTgt spid="50182"/>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0183"/>
                                        </p:tgtEl>
                                        <p:attrNameLst>
                                          <p:attrName>style.visibility</p:attrName>
                                        </p:attrNameLst>
                                      </p:cBhvr>
                                      <p:to>
                                        <p:strVal val="visible"/>
                                      </p:to>
                                    </p:set>
                                    <p:animEffect>
                                      <p:cBhvr>
                                        <p:cTn id="28" dur="500"/>
                                        <p:tgtEl>
                                          <p:spTgt spid="50183"/>
                                        </p:tgtEl>
                                      </p:cBhvr>
                                    </p:animEffect>
                                    <p:anim calcmode="lin" valueType="num">
                                      <p:cBhvr>
                                        <p:cTn id="29" dur="500" fill="hold"/>
                                        <p:tgtEl>
                                          <p:spTgt spid="50183"/>
                                        </p:tgtEl>
                                        <p:attrNameLst>
                                          <p:attrName>ppt_x</p:attrName>
                                        </p:attrNameLst>
                                      </p:cBhvr>
                                      <p:tavLst>
                                        <p:tav tm="0">
                                          <p:val>
                                            <p:strVal val="#ppt_x"/>
                                          </p:val>
                                        </p:tav>
                                        <p:tav tm="100000">
                                          <p:val>
                                            <p:strVal val="#ppt_x"/>
                                          </p:val>
                                        </p:tav>
                                      </p:tavLst>
                                    </p:anim>
                                    <p:anim calcmode="lin" valueType="num">
                                      <p:cBhvr>
                                        <p:cTn id="30" dur="500" fill="hold"/>
                                        <p:tgtEl>
                                          <p:spTgt spid="50183"/>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0184"/>
                                        </p:tgtEl>
                                        <p:attrNameLst>
                                          <p:attrName>style.visibility</p:attrName>
                                        </p:attrNameLst>
                                      </p:cBhvr>
                                      <p:to>
                                        <p:strVal val="visible"/>
                                      </p:to>
                                    </p:set>
                                    <p:animEffect>
                                      <p:cBhvr>
                                        <p:cTn id="35" dur="500"/>
                                        <p:tgtEl>
                                          <p:spTgt spid="50184"/>
                                        </p:tgtEl>
                                      </p:cBhvr>
                                    </p:animEffect>
                                    <p:anim calcmode="lin" valueType="num">
                                      <p:cBhvr>
                                        <p:cTn id="36" dur="500" fill="hold"/>
                                        <p:tgtEl>
                                          <p:spTgt spid="50184"/>
                                        </p:tgtEl>
                                        <p:attrNameLst>
                                          <p:attrName>ppt_x</p:attrName>
                                        </p:attrNameLst>
                                      </p:cBhvr>
                                      <p:tavLst>
                                        <p:tav tm="0">
                                          <p:val>
                                            <p:strVal val="#ppt_x"/>
                                          </p:val>
                                        </p:tav>
                                        <p:tav tm="100000">
                                          <p:val>
                                            <p:strVal val="#ppt_x"/>
                                          </p:val>
                                        </p:tav>
                                      </p:tavLst>
                                    </p:anim>
                                    <p:anim calcmode="lin" valueType="num">
                                      <p:cBhvr>
                                        <p:cTn id="37" dur="500" fill="hold"/>
                                        <p:tgtEl>
                                          <p:spTgt spid="50184"/>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0185"/>
                                        </p:tgtEl>
                                        <p:attrNameLst>
                                          <p:attrName>style.visibility</p:attrName>
                                        </p:attrNameLst>
                                      </p:cBhvr>
                                      <p:to>
                                        <p:strVal val="visible"/>
                                      </p:to>
                                    </p:set>
                                    <p:animEffect>
                                      <p:cBhvr>
                                        <p:cTn id="42" dur="500"/>
                                        <p:tgtEl>
                                          <p:spTgt spid="50185"/>
                                        </p:tgtEl>
                                      </p:cBhvr>
                                    </p:animEffect>
                                    <p:anim calcmode="lin" valueType="num">
                                      <p:cBhvr>
                                        <p:cTn id="43" dur="500" fill="hold"/>
                                        <p:tgtEl>
                                          <p:spTgt spid="50185"/>
                                        </p:tgtEl>
                                        <p:attrNameLst>
                                          <p:attrName>ppt_x</p:attrName>
                                        </p:attrNameLst>
                                      </p:cBhvr>
                                      <p:tavLst>
                                        <p:tav tm="0">
                                          <p:val>
                                            <p:strVal val="#ppt_x"/>
                                          </p:val>
                                        </p:tav>
                                        <p:tav tm="100000">
                                          <p:val>
                                            <p:strVal val="#ppt_x"/>
                                          </p:val>
                                        </p:tav>
                                      </p:tavLst>
                                    </p:anim>
                                    <p:anim calcmode="lin" valueType="num">
                                      <p:cBhvr>
                                        <p:cTn id="44" dur="500" fill="hold"/>
                                        <p:tgtEl>
                                          <p:spTgt spid="501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ldLvl="0" autoUpdateAnimBg="0"/>
      <p:bldP spid="50181" grpId="0" bldLvl="0" autoUpdateAnimBg="0"/>
      <p:bldP spid="50182" grpId="0" bldLvl="0" autoUpdateAnimBg="0"/>
      <p:bldP spid="50183" grpId="0" bldLvl="0" autoUpdateAnimBg="0"/>
      <p:bldP spid="50184" grpId="0" bldLvl="0" autoUpdateAnimBg="0"/>
      <p:bldP spid="50185" grpId="0" bldLvl="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531203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a:t>
            </a:r>
            <a:r>
              <a:rPr kumimoji="1" lang="en-US" altLang="zh-CN" dirty="0" smtClean="0"/>
              <a:t>4</a:t>
            </a:r>
            <a:r>
              <a:rPr kumimoji="1" lang="zh-CN" altLang="en-US" dirty="0" smtClean="0"/>
              <a:t>）定密授权变更</a:t>
            </a:r>
            <a:endParaRPr kumimoji="1" lang="zh-CN" altLang="en-US" dirty="0"/>
          </a:p>
        </p:txBody>
      </p:sp>
      <p:sp>
        <p:nvSpPr>
          <p:cNvPr id="3" name="内容占位符 2"/>
          <p:cNvSpPr>
            <a:spLocks noGrp="1"/>
          </p:cNvSpPr>
          <p:nvPr>
            <p:ph idx="1"/>
          </p:nvPr>
        </p:nvSpPr>
        <p:spPr/>
        <p:txBody>
          <a:bodyPr/>
          <a:lstStyle/>
          <a:p>
            <a:r>
              <a:rPr kumimoji="1" lang="zh-CN" altLang="en-US" dirty="0" smtClean="0"/>
              <a:t>被授权机关、单位不再经常产生授权范围内的国家秘密事项</a:t>
            </a:r>
          </a:p>
          <a:p>
            <a:r>
              <a:rPr kumimoji="1" lang="zh-CN" altLang="en-US" dirty="0" smtClean="0"/>
              <a:t>因保密事项范围调整，所授予定密权的事项已经不再是国家秘密</a:t>
            </a:r>
          </a:p>
          <a:p>
            <a:r>
              <a:rPr kumimoji="1" lang="zh-CN" altLang="en-US" dirty="0"/>
              <a:t>因保密事项范围调整，所</a:t>
            </a:r>
            <a:r>
              <a:rPr kumimoji="1" lang="zh-CN" altLang="en-US" dirty="0" smtClean="0"/>
              <a:t>授予定密权事项的密级已经发生了变化</a:t>
            </a:r>
          </a:p>
          <a:p>
            <a:r>
              <a:rPr kumimoji="1" lang="zh-CN" altLang="en-US" dirty="0"/>
              <a:t>因保密事项范围调整</a:t>
            </a:r>
            <a:r>
              <a:rPr kumimoji="1" lang="zh-CN" altLang="en-US" dirty="0" smtClean="0"/>
              <a:t>，被授权机关、单位又有新增的国家秘密事项需要授权定密</a:t>
            </a:r>
            <a:endParaRPr kumimoji="1" lang="zh-CN" altLang="en-US" dirty="0"/>
          </a:p>
        </p:txBody>
      </p:sp>
    </p:spTree>
    <p:extLst>
      <p:ext uri="{BB962C8B-B14F-4D97-AF65-F5344CB8AC3E}">
        <p14:creationId xmlns:p14="http://schemas.microsoft.com/office/powerpoint/2010/main" val="1814509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出现上述情况后，被授权机关、单位应当分别及时向原授权机关提出撤销定密权、调整定密授权、补充定密授权或者重新定密授权的申请，原授权机关应当及时审查并作出撤销授权、变更授权或者重新授权的决定。</a:t>
            </a:r>
            <a:endParaRPr kumimoji="1" lang="zh-CN" altLang="en-US" dirty="0"/>
          </a:p>
        </p:txBody>
      </p:sp>
    </p:spTree>
    <p:extLst>
      <p:ext uri="{BB962C8B-B14F-4D97-AF65-F5344CB8AC3E}">
        <p14:creationId xmlns:p14="http://schemas.microsoft.com/office/powerpoint/2010/main" val="1053076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定密授权期限届满，原授权内容没有发生变化的，被授权机关、单位应当向原授权机关申请再次授权，原授权机关应当重新作出授权决定。</a:t>
            </a:r>
            <a:endParaRPr kumimoji="1" lang="zh-CN" altLang="en-US" dirty="0"/>
          </a:p>
        </p:txBody>
      </p:sp>
    </p:spTree>
    <p:extLst>
      <p:ext uri="{BB962C8B-B14F-4D97-AF65-F5344CB8AC3E}">
        <p14:creationId xmlns:p14="http://schemas.microsoft.com/office/powerpoint/2010/main" val="1449795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a:t>
            </a:r>
            <a:r>
              <a:rPr kumimoji="1" lang="en-US" altLang="zh-CN" dirty="0" smtClean="0"/>
              <a:t>5</a:t>
            </a:r>
            <a:r>
              <a:rPr kumimoji="1" lang="zh-CN" altLang="en-US" dirty="0" smtClean="0"/>
              <a:t>）定密授权备案</a:t>
            </a:r>
            <a:endParaRPr kumimoji="1" lang="zh-CN" altLang="en-US" dirty="0"/>
          </a:p>
        </p:txBody>
      </p:sp>
      <p:sp>
        <p:nvSpPr>
          <p:cNvPr id="3" name="内容占位符 2"/>
          <p:cNvSpPr>
            <a:spLocks noGrp="1"/>
          </p:cNvSpPr>
          <p:nvPr>
            <p:ph idx="1"/>
          </p:nvPr>
        </p:nvSpPr>
        <p:spPr/>
        <p:txBody>
          <a:bodyPr/>
          <a:lstStyle/>
          <a:p>
            <a:r>
              <a:rPr kumimoji="1" lang="zh-CN" altLang="en-US" dirty="0" smtClean="0"/>
              <a:t>加强授权监督、确保定密权合法规范行使</a:t>
            </a:r>
          </a:p>
          <a:p>
            <a:r>
              <a:rPr kumimoji="1" lang="zh-CN" altLang="en-US" dirty="0" smtClean="0"/>
              <a:t>授权机关作出定密授权决定或者变更、撤销定密授权决定（授权决定书原件，授权申请书复印件）</a:t>
            </a:r>
          </a:p>
          <a:p>
            <a:r>
              <a:rPr kumimoji="1" lang="zh-CN" altLang="en-US" dirty="0" smtClean="0"/>
              <a:t>机关、单位收到定密授权决定或者变更、撤销定密授权决定（授权决定书复印件）</a:t>
            </a:r>
            <a:endParaRPr kumimoji="1" lang="zh-CN" altLang="en-US" dirty="0"/>
          </a:p>
        </p:txBody>
      </p:sp>
    </p:spTree>
    <p:extLst>
      <p:ext uri="{BB962C8B-B14F-4D97-AF65-F5344CB8AC3E}">
        <p14:creationId xmlns:p14="http://schemas.microsoft.com/office/powerpoint/2010/main" val="1869521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中央国家机关      </a:t>
            </a:r>
            <a:r>
              <a:rPr kumimoji="1" lang="en-US" altLang="zh-CN" dirty="0" smtClean="0"/>
              <a:t>10</a:t>
            </a:r>
            <a:r>
              <a:rPr kumimoji="1" lang="zh-CN" altLang="en-US" dirty="0" smtClean="0"/>
              <a:t>个工作日       国家</a:t>
            </a:r>
          </a:p>
          <a:p>
            <a:r>
              <a:rPr kumimoji="1" lang="zh-CN" altLang="en-US" dirty="0" smtClean="0"/>
              <a:t>省级机关               </a:t>
            </a:r>
            <a:r>
              <a:rPr kumimoji="1" lang="en-US" altLang="zh-CN" dirty="0" smtClean="0"/>
              <a:t>10</a:t>
            </a:r>
            <a:r>
              <a:rPr kumimoji="1" lang="zh-CN" altLang="en-US" dirty="0" smtClean="0"/>
              <a:t>个工作日        省，国家</a:t>
            </a:r>
          </a:p>
          <a:p>
            <a:r>
              <a:rPr kumimoji="1" lang="zh-CN" altLang="en-US" dirty="0" smtClean="0"/>
              <a:t>省直机关               </a:t>
            </a:r>
            <a:r>
              <a:rPr kumimoji="1" lang="en-US" altLang="zh-CN" dirty="0" smtClean="0"/>
              <a:t>10</a:t>
            </a:r>
            <a:r>
              <a:rPr kumimoji="1" lang="zh-CN" altLang="en-US" dirty="0" smtClean="0"/>
              <a:t>个工作日        省</a:t>
            </a:r>
          </a:p>
          <a:p>
            <a:r>
              <a:rPr kumimoji="1" lang="zh-CN" altLang="en-US" dirty="0" smtClean="0"/>
              <a:t>市（地、州）      </a:t>
            </a:r>
            <a:r>
              <a:rPr kumimoji="1" lang="en-US" altLang="zh-CN" dirty="0" smtClean="0"/>
              <a:t>10</a:t>
            </a:r>
            <a:r>
              <a:rPr kumimoji="1" lang="zh-CN" altLang="en-US" dirty="0" smtClean="0"/>
              <a:t>个工作日        省</a:t>
            </a:r>
          </a:p>
          <a:p>
            <a:r>
              <a:rPr kumimoji="1" lang="zh-CN" altLang="en-US" dirty="0" smtClean="0"/>
              <a:t>机关收到               </a:t>
            </a:r>
            <a:r>
              <a:rPr kumimoji="1" lang="en-US" altLang="zh-CN" dirty="0" smtClean="0"/>
              <a:t>10</a:t>
            </a:r>
            <a:r>
              <a:rPr kumimoji="1" lang="zh-CN" altLang="en-US" dirty="0" smtClean="0"/>
              <a:t>个工作日         同级</a:t>
            </a:r>
          </a:p>
          <a:p>
            <a:endParaRPr kumimoji="1" lang="zh-CN" altLang="en-US" dirty="0"/>
          </a:p>
        </p:txBody>
      </p:sp>
    </p:spTree>
    <p:extLst>
      <p:ext uri="{BB962C8B-B14F-4D97-AF65-F5344CB8AC3E}">
        <p14:creationId xmlns:p14="http://schemas.microsoft.com/office/powerpoint/2010/main" val="661979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a:t>
            </a:r>
            <a:r>
              <a:rPr lang="en-US" altLang="zh-CN" b="1" dirty="0" smtClean="0"/>
              <a:t>4</a:t>
            </a:r>
            <a:r>
              <a:rPr lang="zh-CN" altLang="en-US" b="1" dirty="0" smtClean="0"/>
              <a:t>）定密权的撤销</a:t>
            </a:r>
            <a:endParaRPr lang="zh-CN" altLang="en-US" dirty="0"/>
          </a:p>
        </p:txBody>
      </p:sp>
      <p:sp>
        <p:nvSpPr>
          <p:cNvPr id="3" name="内容占位符 2"/>
          <p:cNvSpPr>
            <a:spLocks noGrp="1"/>
          </p:cNvSpPr>
          <p:nvPr>
            <p:ph idx="1"/>
          </p:nvPr>
        </p:nvSpPr>
        <p:spPr/>
        <p:txBody>
          <a:bodyPr/>
          <a:lstStyle/>
          <a:p>
            <a:r>
              <a:rPr lang="zh-CN" altLang="en-US" dirty="0" smtClean="0"/>
              <a:t>定密权不是一成不变的终身权力。</a:t>
            </a:r>
            <a:endParaRPr lang="en-US" altLang="zh-CN" dirty="0" smtClean="0"/>
          </a:p>
          <a:p>
            <a:r>
              <a:rPr lang="zh-CN" altLang="en-US" dirty="0" smtClean="0"/>
              <a:t>机关、单位的定密权都会随着</a:t>
            </a:r>
            <a:r>
              <a:rPr lang="zh-CN" altLang="en-US" dirty="0" smtClean="0">
                <a:solidFill>
                  <a:srgbClr val="FF0000"/>
                </a:solidFill>
              </a:rPr>
              <a:t>机构改革</a:t>
            </a:r>
            <a:r>
              <a:rPr lang="zh-CN" altLang="en-US" dirty="0" smtClean="0"/>
              <a:t>或管理职能的</a:t>
            </a:r>
            <a:r>
              <a:rPr lang="zh-CN" altLang="en-US" dirty="0" smtClean="0">
                <a:solidFill>
                  <a:srgbClr val="FF0000"/>
                </a:solidFill>
              </a:rPr>
              <a:t>调整、划转</a:t>
            </a:r>
            <a:r>
              <a:rPr lang="zh-CN" altLang="en-US" dirty="0" smtClean="0"/>
              <a:t>和相关机构的</a:t>
            </a:r>
            <a:r>
              <a:rPr lang="zh-CN" altLang="en-US" dirty="0" smtClean="0">
                <a:solidFill>
                  <a:srgbClr val="FF0000"/>
                </a:solidFill>
              </a:rPr>
              <a:t>撤并</a:t>
            </a:r>
            <a:r>
              <a:rPr lang="zh-CN" altLang="en-US" dirty="0" smtClean="0"/>
              <a:t>而发生改变。</a:t>
            </a:r>
            <a:endParaRPr lang="en-US" altLang="zh-CN" dirty="0" smtClean="0"/>
          </a:p>
          <a:p>
            <a:r>
              <a:rPr lang="zh-CN" altLang="en-US" dirty="0" smtClean="0"/>
              <a:t>对</a:t>
            </a:r>
            <a:r>
              <a:rPr lang="zh-CN" altLang="en-US" dirty="0" smtClean="0">
                <a:solidFill>
                  <a:srgbClr val="FF0000"/>
                </a:solidFill>
              </a:rPr>
              <a:t>不再产生</a:t>
            </a:r>
            <a:r>
              <a:rPr lang="zh-CN" altLang="en-US" dirty="0" smtClean="0"/>
              <a:t>国家秘密事项的机关单位，其定密权应及时依法予以撤销。</a:t>
            </a: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200000"/>
              </a:lnSpc>
            </a:pPr>
            <a:r>
              <a:rPr lang="zh-CN" altLang="en-US" b="1" dirty="0" smtClean="0"/>
              <a:t>撤销的法定条件</a:t>
            </a:r>
            <a:endParaRPr lang="en-US" altLang="zh-CN" b="1" dirty="0" smtClean="0"/>
          </a:p>
          <a:p>
            <a:pPr>
              <a:lnSpc>
                <a:spcPct val="200000"/>
              </a:lnSpc>
            </a:pPr>
            <a:r>
              <a:rPr lang="zh-CN" altLang="en-US" b="1" dirty="0" smtClean="0"/>
              <a:t>撤销的事实依据</a:t>
            </a:r>
            <a:endParaRPr lang="en-US" altLang="zh-CN" b="1" dirty="0" smtClean="0"/>
          </a:p>
          <a:p>
            <a:pPr>
              <a:lnSpc>
                <a:spcPct val="200000"/>
              </a:lnSpc>
            </a:pPr>
            <a:r>
              <a:rPr lang="zh-CN" altLang="en-US" b="1" dirty="0" smtClean="0"/>
              <a:t>撤销的基本程序</a:t>
            </a:r>
            <a:endParaRPr lang="en-US" altLang="zh-CN" b="1" dirty="0" smtClean="0"/>
          </a:p>
          <a:p>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撤销的法定条件</a:t>
            </a:r>
            <a:endParaRPr lang="zh-CN" altLang="en-US" dirty="0"/>
          </a:p>
        </p:txBody>
      </p:sp>
      <p:sp>
        <p:nvSpPr>
          <p:cNvPr id="3" name="内容占位符 2"/>
          <p:cNvSpPr>
            <a:spLocks noGrp="1"/>
          </p:cNvSpPr>
          <p:nvPr>
            <p:ph idx="1"/>
          </p:nvPr>
        </p:nvSpPr>
        <p:spPr/>
        <p:txBody>
          <a:bodyPr/>
          <a:lstStyle/>
          <a:p>
            <a:r>
              <a:rPr lang="zh-CN" altLang="en-US" dirty="0" smtClean="0"/>
              <a:t>被授权的机关、单位</a:t>
            </a:r>
            <a:r>
              <a:rPr lang="zh-CN" altLang="en-US" dirty="0" smtClean="0">
                <a:solidFill>
                  <a:srgbClr val="FF0000"/>
                </a:solidFill>
              </a:rPr>
              <a:t>不再产生</a:t>
            </a:r>
            <a:r>
              <a:rPr lang="zh-CN" altLang="en-US" dirty="0" smtClean="0"/>
              <a:t>或已不属于</a:t>
            </a:r>
            <a:r>
              <a:rPr lang="zh-CN" altLang="en-US" dirty="0" smtClean="0">
                <a:solidFill>
                  <a:srgbClr val="FF0000"/>
                </a:solidFill>
              </a:rPr>
              <a:t>经常产生</a:t>
            </a:r>
            <a:r>
              <a:rPr lang="zh-CN" altLang="en-US" dirty="0" smtClean="0"/>
              <a:t>国家秘密事项的（</a:t>
            </a:r>
            <a:r>
              <a:rPr lang="zh-CN" altLang="en-US" dirty="0" smtClean="0">
                <a:solidFill>
                  <a:srgbClr val="FF0000"/>
                </a:solidFill>
              </a:rPr>
              <a:t>国家秘密事项范围已作出调整</a:t>
            </a:r>
            <a:r>
              <a:rPr lang="zh-CN" altLang="en-US" dirty="0" smtClean="0"/>
              <a:t>），应当及时向对其授权的机关或者主管部门提出撤销授权</a:t>
            </a:r>
            <a:endParaRPr lang="en-US" altLang="zh-CN" dirty="0" smtClean="0"/>
          </a:p>
          <a:p>
            <a:r>
              <a:rPr lang="zh-CN" altLang="en-US" dirty="0" smtClean="0"/>
              <a:t>保密行政管理部门在日常工作、</a:t>
            </a:r>
            <a:r>
              <a:rPr lang="zh-CN" altLang="en-US" dirty="0" smtClean="0">
                <a:solidFill>
                  <a:srgbClr val="FF0000"/>
                </a:solidFill>
              </a:rPr>
              <a:t>检查</a:t>
            </a:r>
            <a:r>
              <a:rPr lang="zh-CN" altLang="en-US" dirty="0" smtClean="0"/>
              <a:t>时发现该单位已不属于经常产生国家秘密事项的，应当及时撤销其定密授权。</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撤销的事实依据</a:t>
            </a:r>
            <a:endParaRPr lang="zh-CN" altLang="en-US" dirty="0"/>
          </a:p>
        </p:txBody>
      </p:sp>
      <p:sp>
        <p:nvSpPr>
          <p:cNvPr id="3" name="内容占位符 2"/>
          <p:cNvSpPr>
            <a:spLocks noGrp="1"/>
          </p:cNvSpPr>
          <p:nvPr>
            <p:ph idx="1"/>
          </p:nvPr>
        </p:nvSpPr>
        <p:spPr/>
        <p:txBody>
          <a:bodyPr>
            <a:normAutofit/>
          </a:bodyPr>
          <a:lstStyle/>
          <a:p>
            <a:r>
              <a:rPr lang="zh-CN" altLang="en-US" dirty="0" smtClean="0"/>
              <a:t>根据撤销情形的不同分为三种：</a:t>
            </a:r>
            <a:endParaRPr lang="en-US" altLang="zh-CN" dirty="0" smtClean="0"/>
          </a:p>
          <a:p>
            <a:r>
              <a:rPr lang="zh-CN" altLang="en-US" dirty="0" smtClean="0"/>
              <a:t>一是被授权的机关单位已被依法</a:t>
            </a:r>
            <a:r>
              <a:rPr lang="zh-CN" altLang="en-US" dirty="0" smtClean="0">
                <a:solidFill>
                  <a:srgbClr val="FF0000"/>
                </a:solidFill>
              </a:rPr>
              <a:t>撤销</a:t>
            </a:r>
            <a:r>
              <a:rPr lang="zh-CN" altLang="en-US" dirty="0" smtClean="0"/>
              <a:t>；</a:t>
            </a:r>
            <a:endParaRPr lang="en-US" altLang="zh-CN" dirty="0" smtClean="0"/>
          </a:p>
          <a:p>
            <a:r>
              <a:rPr lang="zh-CN" altLang="en-US" dirty="0" smtClean="0"/>
              <a:t>二是被授权的机关单位</a:t>
            </a:r>
            <a:r>
              <a:rPr lang="zh-CN" altLang="en-US" dirty="0" smtClean="0">
                <a:solidFill>
                  <a:srgbClr val="FF0000"/>
                </a:solidFill>
              </a:rPr>
              <a:t>职能发生改变</a:t>
            </a:r>
            <a:r>
              <a:rPr lang="zh-CN" altLang="en-US" dirty="0" smtClean="0"/>
              <a:t>，相关事项不属于其职责范围的；</a:t>
            </a:r>
            <a:endParaRPr lang="en-US" altLang="zh-CN" dirty="0" smtClean="0"/>
          </a:p>
          <a:p>
            <a:r>
              <a:rPr lang="zh-CN" altLang="en-US" dirty="0" smtClean="0"/>
              <a:t>三是被授权的机关单位</a:t>
            </a:r>
            <a:r>
              <a:rPr lang="zh-CN" altLang="en-US" dirty="0" smtClean="0">
                <a:solidFill>
                  <a:srgbClr val="FF0000"/>
                </a:solidFill>
              </a:rPr>
              <a:t>不属于经常产生</a:t>
            </a:r>
            <a:r>
              <a:rPr lang="zh-CN" altLang="en-US" dirty="0" smtClean="0"/>
              <a:t>授权范围内国家秘密事项的。。</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lstStyle/>
          <a:p>
            <a:r>
              <a:rPr lang="zh-CN" altLang="en-US" dirty="0"/>
              <a:t>需要强调的是，与原保密法有关定密权的规定相比较，新修订保密法取消了县级机关、单位的法定定密权，以及设区的市、自治州一级机关确定绝密级国家秘密的权力，既适应了我国推进民主政治建设的基本要求，满足了新形势下保密工作形势任务的需要，也符合国家秘密产生的基本规律和实际情况，对于严格控制绝密级国家秘密的数量，具有重要意义。</a:t>
            </a:r>
            <a:endParaRPr kumimoji="1" lang="zh-CN" altLang="en-US" dirty="0"/>
          </a:p>
        </p:txBody>
      </p:sp>
    </p:spTree>
    <p:extLst>
      <p:ext uri="{BB962C8B-B14F-4D97-AF65-F5344CB8AC3E}">
        <p14:creationId xmlns:p14="http://schemas.microsoft.com/office/powerpoint/2010/main" val="1697559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撤销的基本程序</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首先，被授权单位</a:t>
            </a:r>
            <a:r>
              <a:rPr lang="zh-CN" altLang="en-US" dirty="0" smtClean="0">
                <a:solidFill>
                  <a:srgbClr val="FF0000"/>
                </a:solidFill>
              </a:rPr>
              <a:t>确认</a:t>
            </a:r>
            <a:r>
              <a:rPr lang="zh-CN" altLang="en-US" dirty="0" smtClean="0"/>
              <a:t>自己不再经常产生授权范围内的国家秘密事项；</a:t>
            </a:r>
            <a:endParaRPr lang="en-US" altLang="zh-CN" dirty="0" smtClean="0"/>
          </a:p>
          <a:p>
            <a:r>
              <a:rPr lang="zh-CN" altLang="en-US" dirty="0" smtClean="0"/>
              <a:t>其次，被授权单位向授权机关</a:t>
            </a:r>
            <a:r>
              <a:rPr lang="zh-CN" altLang="en-US" dirty="0" smtClean="0">
                <a:solidFill>
                  <a:srgbClr val="FF0000"/>
                </a:solidFill>
              </a:rPr>
              <a:t>提出</a:t>
            </a:r>
            <a:r>
              <a:rPr lang="zh-CN" altLang="en-US" dirty="0" smtClean="0"/>
              <a:t>撤销授权的申请</a:t>
            </a:r>
            <a:endParaRPr lang="en-US" altLang="zh-CN" dirty="0" smtClean="0"/>
          </a:p>
          <a:p>
            <a:r>
              <a:rPr lang="zh-CN" altLang="en-US" dirty="0" smtClean="0"/>
              <a:t>最后，授权机关作出撤销定密权的</a:t>
            </a:r>
            <a:r>
              <a:rPr lang="zh-CN" altLang="en-US" dirty="0" smtClean="0">
                <a:solidFill>
                  <a:srgbClr val="FF0000"/>
                </a:solidFill>
              </a:rPr>
              <a:t>决定</a:t>
            </a:r>
            <a:r>
              <a:rPr lang="zh-CN" altLang="en-US" dirty="0" smtClean="0"/>
              <a:t>，并向批准其定密权的国家或省级保密行政管理部门</a:t>
            </a:r>
            <a:r>
              <a:rPr lang="zh-CN" altLang="en-US" dirty="0" smtClean="0">
                <a:solidFill>
                  <a:srgbClr val="FF0000"/>
                </a:solidFill>
              </a:rPr>
              <a:t>报备</a:t>
            </a:r>
            <a:r>
              <a:rPr lang="zh-CN" altLang="en-US" dirty="0" smtClean="0"/>
              <a:t>。</a:t>
            </a:r>
          </a:p>
          <a:p>
            <a:r>
              <a:rPr lang="zh-CN" altLang="en-US" dirty="0" smtClean="0"/>
              <a:t>再由相应的授权机关对其作出定密授权的决定。</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一般来讲，在全国性的政府机构改革中，依法撤销、合并的机关、单位，其定密授权自然被撤销，无需另行申请批准。</a:t>
            </a:r>
            <a:endParaRPr lang="en-US" altLang="zh-CN" dirty="0" smtClean="0"/>
          </a:p>
          <a:p>
            <a:r>
              <a:rPr lang="zh-CN" altLang="en-US" dirty="0" smtClean="0"/>
              <a:t>新组建的机关单位如果需取得定密授权，应当对照申请的条件，专门向上级机关或主管部门提出申请，经国家或省级保密行政管理部门批准后，</a:t>
            </a: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思考：</a:t>
            </a:r>
            <a:endParaRPr lang="en-US" altLang="zh-CN" dirty="0" smtClean="0"/>
          </a:p>
          <a:p>
            <a:r>
              <a:rPr lang="zh-CN" altLang="en-US" dirty="0" smtClean="0"/>
              <a:t>设区的市和自治州是否可以授予绝密级定密权</a:t>
            </a:r>
            <a:endParaRPr lang="en-US" altLang="zh-CN" dirty="0" smtClean="0"/>
          </a:p>
        </p:txBody>
      </p:sp>
    </p:spTree>
    <p:extLst>
      <p:ext uri="{BB962C8B-B14F-4D97-AF65-F5344CB8AC3E}">
        <p14:creationId xmlns:p14="http://schemas.microsoft.com/office/powerpoint/2010/main" val="165873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定密授权监督 </a:t>
            </a:r>
            <a:endParaRPr kumimoji="1" lang="zh-CN" altLang="en-US" dirty="0"/>
          </a:p>
        </p:txBody>
      </p:sp>
      <p:sp>
        <p:nvSpPr>
          <p:cNvPr id="3" name="内容占位符 2"/>
          <p:cNvSpPr>
            <a:spLocks noGrp="1"/>
          </p:cNvSpPr>
          <p:nvPr>
            <p:ph idx="1"/>
          </p:nvPr>
        </p:nvSpPr>
        <p:spPr/>
        <p:txBody>
          <a:bodyPr>
            <a:normAutofit/>
          </a:bodyPr>
          <a:lstStyle/>
          <a:p>
            <a:r>
              <a:rPr lang="zh-CN" altLang="en-US" dirty="0" smtClean="0"/>
              <a:t>对</a:t>
            </a:r>
            <a:r>
              <a:rPr lang="zh-CN" altLang="en-US" dirty="0"/>
              <a:t>定密授权进行监督，是确保定密权合法、规范行使的重要手段。定密授权监督主要有以下两个方面。 </a:t>
            </a:r>
          </a:p>
          <a:p>
            <a:r>
              <a:rPr lang="zh-CN" altLang="en-US" dirty="0"/>
              <a:t>一是授权机关的监督</a:t>
            </a:r>
            <a:r>
              <a:rPr lang="zh-CN" altLang="en-US" dirty="0" smtClean="0"/>
              <a:t>。</a:t>
            </a:r>
            <a:r>
              <a:rPr lang="zh-CN" altLang="en-US" dirty="0"/>
              <a:t> </a:t>
            </a:r>
          </a:p>
          <a:p>
            <a:r>
              <a:rPr lang="zh-CN" altLang="en-US" dirty="0"/>
              <a:t>二是保密行政管理部门的监督</a:t>
            </a:r>
            <a:r>
              <a:rPr lang="zh-CN" altLang="en-US" dirty="0" smtClean="0"/>
              <a:t>。</a:t>
            </a:r>
            <a:endParaRPr kumimoji="1" lang="zh-CN" altLang="en-US" dirty="0"/>
          </a:p>
        </p:txBody>
      </p:sp>
    </p:spTree>
    <p:extLst>
      <p:ext uri="{BB962C8B-B14F-4D97-AF65-F5344CB8AC3E}">
        <p14:creationId xmlns:p14="http://schemas.microsoft.com/office/powerpoint/2010/main" val="4321602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zh-CN" altLang="en-US" dirty="0"/>
              <a:t>一是授权机关的监督。授权机关应当对被授权机关、单位行使所授定密权情况进行监督，发现所授定密权行使不当的，应当及时予以纠正，发现被授权机关、单位不再经常产生授权范围内的国家秘密事项的，应当及时撤销定密授权。</a:t>
            </a:r>
            <a:endParaRPr kumimoji="1" lang="zh-CN" altLang="en-US" dirty="0"/>
          </a:p>
        </p:txBody>
      </p:sp>
    </p:spTree>
    <p:extLst>
      <p:ext uri="{BB962C8B-B14F-4D97-AF65-F5344CB8AC3E}">
        <p14:creationId xmlns:p14="http://schemas.microsoft.com/office/powerpoint/2010/main" val="1015311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20000"/>
          </a:bodyPr>
          <a:lstStyle/>
          <a:p>
            <a:r>
              <a:rPr lang="zh-CN" altLang="en-US" dirty="0"/>
              <a:t>二是保密行政管理部门的监督。各级保密行政管理部门要加强对被授权机关、单位定密工作的指导，推动被授权机关、单位规范行使定密权，依法做好定密工作；发现定密授权不当或者被授权机关、单位对所授定密权行使不当的，应当通知有关机关、单位纠正。 </a:t>
            </a:r>
          </a:p>
          <a:p>
            <a:r>
              <a:rPr lang="zh-CN" altLang="en-US" dirty="0"/>
              <a:t>保密行政管理部门对定密授权工作的监督主要通过备案程序进行。根据保密法实施条例以及</a:t>
            </a:r>
            <a:r>
              <a:rPr lang="en-US" altLang="zh-CN" dirty="0"/>
              <a:t>《</a:t>
            </a:r>
            <a:r>
              <a:rPr lang="zh-CN" altLang="en-US" dirty="0"/>
              <a:t>国家秘密定密管理暂行规定</a:t>
            </a:r>
            <a:r>
              <a:rPr lang="en-US" altLang="zh-CN" dirty="0"/>
              <a:t>》</a:t>
            </a:r>
            <a:r>
              <a:rPr lang="zh-CN" altLang="en-US" dirty="0"/>
              <a:t>，授权机关作出定密授权决定或者撤销定密授权决定的，机关、单位收到决定的，应当向保密行政管理部门备案，自觉接受保密行政管理部门的监督，不得漏报、错报。</a:t>
            </a:r>
            <a:endParaRPr kumimoji="1" lang="zh-CN" altLang="en-US" dirty="0"/>
          </a:p>
        </p:txBody>
      </p:sp>
    </p:spTree>
    <p:extLst>
      <p:ext uri="{BB962C8B-B14F-4D97-AF65-F5344CB8AC3E}">
        <p14:creationId xmlns:p14="http://schemas.microsoft.com/office/powerpoint/2010/main" val="1811761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20000"/>
          </a:bodyPr>
          <a:lstStyle/>
          <a:p>
            <a:r>
              <a:rPr lang="zh-CN" altLang="en-US" dirty="0"/>
              <a:t>中央国家机关作出的授权决定和撤销授权决定，报国家保密行政管理部门备案。省级机关作出的授权决定和撤销授权决定，应当先报省、自治区、直辖市的保密行政管理部门，由其向国家保密行政管理部门备案。设区的市、自治州一级机关作出的授权决定和撤销授权决定，属于市（地、州）机关的，应当先报市（地、州）保密行政管理部门，由其向省、自治区、直辖市保密行政管理部门备案；属于省直机关的，直接报省、自治区、直辖市保密行政管理部门备案。机关、单位收到定密授权决定或者撤销定密授权决定的，应当向同级保密行政管理部门备案。</a:t>
            </a:r>
            <a:endParaRPr kumimoji="1" lang="zh-CN" altLang="en-US" dirty="0"/>
          </a:p>
        </p:txBody>
      </p:sp>
    </p:spTree>
    <p:extLst>
      <p:ext uri="{BB962C8B-B14F-4D97-AF65-F5344CB8AC3E}">
        <p14:creationId xmlns:p14="http://schemas.microsoft.com/office/powerpoint/2010/main" val="423195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定密授权的具体问题解答</a:t>
            </a:r>
            <a:endParaRPr kumimoji="1" lang="zh-CN" altLang="en-US" dirty="0"/>
          </a:p>
        </p:txBody>
      </p:sp>
      <p:sp>
        <p:nvSpPr>
          <p:cNvPr id="3" name="内容占位符 2"/>
          <p:cNvSpPr>
            <a:spLocks noGrp="1"/>
          </p:cNvSpPr>
          <p:nvPr>
            <p:ph idx="1"/>
          </p:nvPr>
        </p:nvSpPr>
        <p:spPr/>
        <p:txBody>
          <a:bodyPr/>
          <a:lstStyle/>
          <a:p>
            <a:r>
              <a:rPr lang="en-US" altLang="zh-CN" dirty="0"/>
              <a:t>8.</a:t>
            </a:r>
            <a:r>
              <a:rPr lang="zh-CN" altLang="en-US" dirty="0"/>
              <a:t>保密事项范围关于某一级机关、单位国家秘密事项的规定，是否可视为对该级机关、单位作出了相应定密授权</a:t>
            </a:r>
            <a:r>
              <a:rPr lang="en-US" altLang="zh-CN" dirty="0"/>
              <a:t>?</a:t>
            </a:r>
            <a:endParaRPr lang="zh-CN" altLang="en-US" dirty="0"/>
          </a:p>
          <a:p>
            <a:r>
              <a:rPr lang="zh-CN" altLang="en-US" dirty="0"/>
              <a:t>不是。保密事项范围是某一部门或者行业国家秘密范围的具体化，不涉及定密权的分配和授予。保密事项范围涉及的机关、单位，如果没有相应的定密权限，不能直接定密，必须向授权机关申请定密授权。</a:t>
            </a:r>
          </a:p>
          <a:p>
            <a:endParaRPr kumimoji="1" lang="zh-CN" altLang="en-US" dirty="0"/>
          </a:p>
          <a:p>
            <a:endParaRPr kumimoji="1" lang="zh-CN" altLang="en-US" dirty="0"/>
          </a:p>
        </p:txBody>
      </p:sp>
    </p:spTree>
    <p:extLst>
      <p:ext uri="{BB962C8B-B14F-4D97-AF65-F5344CB8AC3E}">
        <p14:creationId xmlns:p14="http://schemas.microsoft.com/office/powerpoint/2010/main" val="9058685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77500" lnSpcReduction="20000"/>
          </a:bodyPr>
          <a:lstStyle/>
          <a:p>
            <a:r>
              <a:rPr lang="en-US" altLang="zh-CN" dirty="0">
                <a:solidFill>
                  <a:srgbClr val="FF0000"/>
                </a:solidFill>
              </a:rPr>
              <a:t>9.</a:t>
            </a:r>
            <a:r>
              <a:rPr lang="zh-CN" altLang="en-US" dirty="0">
                <a:solidFill>
                  <a:srgbClr val="FF0000"/>
                </a:solidFill>
              </a:rPr>
              <a:t>机关、单位如何就人事、纪检监察等事项申请定密授权</a:t>
            </a:r>
            <a:r>
              <a:rPr lang="en-US" altLang="zh-CN" dirty="0">
                <a:solidFill>
                  <a:srgbClr val="FF0000"/>
                </a:solidFill>
              </a:rPr>
              <a:t>?</a:t>
            </a:r>
            <a:endParaRPr lang="zh-CN" altLang="en-US" dirty="0">
              <a:solidFill>
                <a:srgbClr val="FF0000"/>
              </a:solidFill>
            </a:endParaRPr>
          </a:p>
          <a:p>
            <a:r>
              <a:rPr lang="zh-CN" altLang="en-US" dirty="0"/>
              <a:t>定密授权以行业授权为主是一个基本原则。机关、单位申请定密授权应当向上级业务主管部门提出，授权机关作出定密授权不应当超出本机关的主管业务范围。但考虑到，依据现行有效的人事工作和纪检监察工作保密事项范围，很多机关、单位都涉及到人事和纪检监察定密问题，为便于工作，机关、单位在向上级业务主管部门申请定密授权时，可以一并就该两项事项提出申请，由上级主管部门严格依照有关保密事项范围，一并作出授权。对于机关、单位业务工作不产生国家秘密事项，仅需就人事和纪检监察事项授权的，可以向其上级机关提出定密授权申请。如市财政局仅需要获得人事、纪检监察工作秘密级定密权时，可以向市政府提出授权申请</a:t>
            </a:r>
            <a:r>
              <a:rPr lang="zh-CN" altLang="en-US" dirty="0" smtClean="0"/>
              <a:t>。</a:t>
            </a:r>
            <a:endParaRPr lang="zh-CN" altLang="en-US" dirty="0"/>
          </a:p>
        </p:txBody>
      </p:sp>
    </p:spTree>
    <p:extLst>
      <p:ext uri="{BB962C8B-B14F-4D97-AF65-F5344CB8AC3E}">
        <p14:creationId xmlns:p14="http://schemas.microsoft.com/office/powerpoint/2010/main" val="14217345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en-US" altLang="zh-CN" dirty="0">
                <a:solidFill>
                  <a:srgbClr val="FF0000"/>
                </a:solidFill>
              </a:rPr>
              <a:t>13.</a:t>
            </a:r>
            <a:r>
              <a:rPr lang="zh-CN" altLang="en-US" dirty="0">
                <a:solidFill>
                  <a:srgbClr val="FF0000"/>
                </a:solidFill>
              </a:rPr>
              <a:t>市直机关、单位没有法定的定密权，那么县（区）机关、单位如何申请定密授权</a:t>
            </a:r>
          </a:p>
          <a:p>
            <a:r>
              <a:rPr lang="zh-CN" altLang="en-US" dirty="0"/>
              <a:t>考虑到根据保密法及其实施条例，上级机关、单位对下级机关、单位的定密工作具有指导监督职责，建议县（区）机关、单位</a:t>
            </a:r>
            <a:r>
              <a:rPr lang="zh-CN" altLang="en-US" dirty="0">
                <a:solidFill>
                  <a:srgbClr val="FF0000"/>
                </a:solidFill>
              </a:rPr>
              <a:t>逐级</a:t>
            </a:r>
            <a:r>
              <a:rPr lang="zh-CN" altLang="en-US" dirty="0"/>
              <a:t>向其上级业务主管部门提出定密授权申请。如，县委组织部通过市委组织部向省委组织部提出定密授权</a:t>
            </a:r>
          </a:p>
          <a:p>
            <a:endParaRPr kumimoji="1" lang="zh-CN" altLang="en-US" dirty="0"/>
          </a:p>
        </p:txBody>
      </p:sp>
    </p:spTree>
    <p:extLst>
      <p:ext uri="{BB962C8B-B14F-4D97-AF65-F5344CB8AC3E}">
        <p14:creationId xmlns:p14="http://schemas.microsoft.com/office/powerpoint/2010/main" val="414030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Dragon</Template>
  <TotalTime>3718</TotalTime>
  <Words>7569</Words>
  <Application>Microsoft Macintosh PowerPoint</Application>
  <PresentationFormat>全屏显示(4:3)</PresentationFormat>
  <Paragraphs>315</Paragraphs>
  <Slides>112</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112</vt:i4>
      </vt:variant>
    </vt:vector>
  </HeadingPairs>
  <TitlesOfParts>
    <vt:vector size="124" baseType="lpstr">
      <vt:lpstr>Calibri</vt:lpstr>
      <vt:lpstr>Cambria</vt:lpstr>
      <vt:lpstr>Maiandra GD</vt:lpstr>
      <vt:lpstr>Wingdings</vt:lpstr>
      <vt:lpstr>Wingdings 2</vt:lpstr>
      <vt:lpstr>方正大黑_GBK</vt:lpstr>
      <vt:lpstr>方正仿宋简体</vt:lpstr>
      <vt:lpstr>华文楷体</vt:lpstr>
      <vt:lpstr>隶书</vt:lpstr>
      <vt:lpstr>宋体</vt:lpstr>
      <vt:lpstr>Arial</vt:lpstr>
      <vt:lpstr>龙腾四海</vt:lpstr>
      <vt:lpstr>定密权与定密授权</vt:lpstr>
      <vt:lpstr>PowerPoint 演示文稿</vt:lpstr>
      <vt:lpstr>1.关于定密权的法律规定</vt:lpstr>
      <vt:lpstr>PowerPoint 演示文稿</vt:lpstr>
      <vt:lpstr>PowerPoint 演示文稿</vt:lpstr>
      <vt:lpstr>PowerPoint 演示文稿</vt:lpstr>
      <vt:lpstr>PowerPoint 演示文稿</vt:lpstr>
      <vt:lpstr>新修订保密法关于定密权限规定的主要特点</vt:lpstr>
      <vt:lpstr>PowerPoint 演示文稿</vt:lpstr>
      <vt:lpstr>《暂行规定》</vt:lpstr>
      <vt:lpstr>2. 定密权</vt:lpstr>
      <vt:lpstr>PowerPoint 演示文稿</vt:lpstr>
      <vt:lpstr>PowerPoint 演示文稿</vt:lpstr>
      <vt:lpstr>3.定密权限</vt:lpstr>
      <vt:lpstr>定密权限的类型</vt:lpstr>
      <vt:lpstr>PowerPoint 演示文稿</vt:lpstr>
      <vt:lpstr>4.定密权与定密权限的关系</vt:lpstr>
      <vt:lpstr>第二章　定密授权 </vt:lpstr>
      <vt:lpstr>《暂行规定》的要求</vt:lpstr>
      <vt:lpstr>PowerPoint 演示文稿</vt:lpstr>
      <vt:lpstr>PowerPoint 演示文稿</vt:lpstr>
      <vt:lpstr>PowerPoint 演示文稿</vt:lpstr>
      <vt:lpstr>1.定密授权的概念</vt:lpstr>
      <vt:lpstr>2.定密授权的原因</vt:lpstr>
      <vt:lpstr>PowerPoint 演示文稿</vt:lpstr>
      <vt:lpstr>3.开展定密授权工作的重要性</vt:lpstr>
      <vt:lpstr>PowerPoint 演示文稿</vt:lpstr>
      <vt:lpstr>PowerPoint 演示文稿</vt:lpstr>
      <vt:lpstr>PowerPoint 演示文稿</vt:lpstr>
      <vt:lpstr>4.授权主体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《名录》相关问题</vt:lpstr>
      <vt:lpstr>PowerPoint 演示文稿</vt:lpstr>
      <vt:lpstr>PowerPoint 演示文稿</vt:lpstr>
      <vt:lpstr>PowerPoint 演示文稿</vt:lpstr>
      <vt:lpstr>PowerPoint 演示文稿</vt:lpstr>
      <vt:lpstr>5. 被授权主体</vt:lpstr>
      <vt:lpstr>PowerPoint 演示文稿</vt:lpstr>
      <vt:lpstr>PowerPoint 演示文稿</vt:lpstr>
      <vt:lpstr>5. 定密权的申请与授予</vt:lpstr>
      <vt:lpstr>（1）定密授权的原则</vt:lpstr>
      <vt:lpstr>PowerPoint 演示文稿</vt:lpstr>
      <vt:lpstr>PowerPoint 演示文稿</vt:lpstr>
      <vt:lpstr>PowerPoint 演示文稿</vt:lpstr>
      <vt:lpstr>PowerPoint 演示文稿</vt:lpstr>
      <vt:lpstr>PowerPoint 演示文稿</vt:lpstr>
      <vt:lpstr>PowerPoint 演示文稿</vt:lpstr>
      <vt:lpstr>（2）定密授权的方式</vt:lpstr>
      <vt:lpstr>PowerPoint 演示文稿</vt:lpstr>
      <vt:lpstr>PowerPoint 演示文稿</vt:lpstr>
      <vt:lpstr>（3）定密授权的流程</vt:lpstr>
      <vt:lpstr>第一、定密权的申请</vt:lpstr>
      <vt:lpstr>申请的主体</vt:lpstr>
      <vt:lpstr>申请的条件</vt:lpstr>
      <vt:lpstr>申请的理由</vt:lpstr>
      <vt:lpstr>PowerPoint 演示文稿</vt:lpstr>
      <vt:lpstr>申请的程序</vt:lpstr>
      <vt:lpstr>选准申请机关</vt:lpstr>
      <vt:lpstr>PowerPoint 演示文稿</vt:lpstr>
      <vt:lpstr>PowerPoint 演示文稿</vt:lpstr>
      <vt:lpstr>申报的材料</vt:lpstr>
      <vt:lpstr>PowerPoint 演示文稿</vt:lpstr>
      <vt:lpstr>PowerPoint 演示文稿</vt:lpstr>
      <vt:lpstr>第二、定密权的授予</vt:lpstr>
      <vt:lpstr>受理审查</vt:lpstr>
      <vt:lpstr>提请审批</vt:lpstr>
      <vt:lpstr>审批函复</vt:lpstr>
      <vt:lpstr>PowerPoint 演示文稿</vt:lpstr>
      <vt:lpstr>批复告知</vt:lpstr>
      <vt:lpstr>PowerPoint 演示文稿</vt:lpstr>
      <vt:lpstr>（4）定密授权变更</vt:lpstr>
      <vt:lpstr>PowerPoint 演示文稿</vt:lpstr>
      <vt:lpstr>PowerPoint 演示文稿</vt:lpstr>
      <vt:lpstr>（5）定密授权备案</vt:lpstr>
      <vt:lpstr>PowerPoint 演示文稿</vt:lpstr>
      <vt:lpstr>（4）定密权的撤销</vt:lpstr>
      <vt:lpstr>PowerPoint 演示文稿</vt:lpstr>
      <vt:lpstr>撤销的法定条件</vt:lpstr>
      <vt:lpstr>撤销的事实依据</vt:lpstr>
      <vt:lpstr>撤销的基本程序</vt:lpstr>
      <vt:lpstr>PowerPoint 演示文稿</vt:lpstr>
      <vt:lpstr>PowerPoint 演示文稿</vt:lpstr>
      <vt:lpstr>定密授权监督 </vt:lpstr>
      <vt:lpstr>PowerPoint 演示文稿</vt:lpstr>
      <vt:lpstr>PowerPoint 演示文稿</vt:lpstr>
      <vt:lpstr>PowerPoint 演示文稿</vt:lpstr>
      <vt:lpstr>定密授权的具体问题解答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江苏省定密授权案例</vt:lpstr>
      <vt:lpstr>广州市定密授权案例</vt:lpstr>
      <vt:lpstr>PowerPoint 演示文稿</vt:lpstr>
      <vt:lpstr>PowerPoint 演示文稿</vt:lpstr>
      <vt:lpstr>国外定密授权的基本情况</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Microsoft Office 用户</cp:lastModifiedBy>
  <cp:revision>62</cp:revision>
  <dcterms:created xsi:type="dcterms:W3CDTF">2013-04-21T14:02:43Z</dcterms:created>
  <dcterms:modified xsi:type="dcterms:W3CDTF">2021-05-09T13:34:17Z</dcterms:modified>
</cp:coreProperties>
</file>